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87" r:id="rId4"/>
    <p:sldId id="256" r:id="rId5"/>
    <p:sldId id="259" r:id="rId6"/>
    <p:sldId id="260" r:id="rId7"/>
    <p:sldId id="261" r:id="rId8"/>
    <p:sldId id="262" r:id="rId9"/>
    <p:sldId id="257"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88" r:id="rId26"/>
    <p:sldId id="289" r:id="rId27"/>
    <p:sldId id="278" r:id="rId28"/>
    <p:sldId id="279" r:id="rId29"/>
    <p:sldId id="280" r:id="rId30"/>
    <p:sldId id="281" r:id="rId31"/>
    <p:sldId id="282" r:id="rId32"/>
    <p:sldId id="283" r:id="rId33"/>
    <p:sldId id="284" r:id="rId34"/>
    <p:sldId id="285"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8C393E-8B8D-40E8-AAC0-C7E8D15DEBC1}"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C092A-FA12-4414-B542-3B95DC871D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C393E-8B8D-40E8-AAC0-C7E8D15DEBC1}"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C092A-FA12-4414-B542-3B95DC871D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C393E-8B8D-40E8-AAC0-C7E8D15DEBC1}"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C092A-FA12-4414-B542-3B95DC871D1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29/11/2018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99889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29/11/2018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96498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29/11/2018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42177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29/11/2018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8954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D597FE4-A246-41CC-AE10-00CC21B5CED3}" type="datetimeFigureOut">
              <a:rPr lang="ms-MY" smtClean="0">
                <a:solidFill>
                  <a:prstClr val="black">
                    <a:tint val="75000"/>
                  </a:prstClr>
                </a:solidFill>
              </a:rPr>
              <a:pPr/>
              <a:t>29/11/2018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19223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D597FE4-A246-41CC-AE10-00CC21B5CED3}" type="datetimeFigureOut">
              <a:rPr lang="ms-MY" smtClean="0">
                <a:solidFill>
                  <a:prstClr val="black">
                    <a:tint val="75000"/>
                  </a:prstClr>
                </a:solidFill>
              </a:rPr>
              <a:pPr/>
              <a:t>29/11/2018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40932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97FE4-A246-41CC-AE10-00CC21B5CED3}" type="datetimeFigureOut">
              <a:rPr lang="ms-MY" smtClean="0">
                <a:solidFill>
                  <a:prstClr val="black">
                    <a:tint val="75000"/>
                  </a:prstClr>
                </a:solidFill>
              </a:rPr>
              <a:pPr/>
              <a:t>29/11/2018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53399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29/11/2018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9414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C393E-8B8D-40E8-AAC0-C7E8D15DEBC1}"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C092A-FA12-4414-B542-3B95DC871D1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29/11/2018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58177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29/11/2018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19690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29/11/2018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10678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E33E88-9995-469E-8936-F0B17A4A7BB1}" type="datetimeFigureOut">
              <a:rPr lang="en-US" smtClean="0">
                <a:solidFill>
                  <a:prstClr val="black">
                    <a:tint val="75000"/>
                  </a:prstClr>
                </a:solidFill>
              </a:rPr>
              <a:pPr/>
              <a:t>11/29/2018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194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E33E88-9995-469E-8936-F0B17A4A7BB1}" type="datetimeFigureOut">
              <a:rPr lang="en-US" smtClean="0">
                <a:solidFill>
                  <a:prstClr val="black">
                    <a:tint val="75000"/>
                  </a:prstClr>
                </a:solidFill>
              </a:rPr>
              <a:pPr/>
              <a:t>11/29/2018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183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E33E88-9995-469E-8936-F0B17A4A7BB1}" type="datetimeFigureOut">
              <a:rPr lang="en-US" smtClean="0">
                <a:solidFill>
                  <a:prstClr val="black">
                    <a:tint val="75000"/>
                  </a:prstClr>
                </a:solidFill>
              </a:rPr>
              <a:pPr/>
              <a:t>11/29/2018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721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E33E88-9995-469E-8936-F0B17A4A7BB1}" type="datetimeFigureOut">
              <a:rPr lang="en-US" smtClean="0">
                <a:solidFill>
                  <a:prstClr val="black">
                    <a:tint val="75000"/>
                  </a:prstClr>
                </a:solidFill>
              </a:rPr>
              <a:pPr/>
              <a:t>11/29/2018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383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E33E88-9995-469E-8936-F0B17A4A7BB1}" type="datetimeFigureOut">
              <a:rPr lang="en-US" smtClean="0">
                <a:solidFill>
                  <a:prstClr val="black">
                    <a:tint val="75000"/>
                  </a:prstClr>
                </a:solidFill>
              </a:rPr>
              <a:pPr/>
              <a:t>11/29/2018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702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33E88-9995-469E-8936-F0B17A4A7BB1}" type="datetimeFigureOut">
              <a:rPr lang="en-US" smtClean="0">
                <a:solidFill>
                  <a:prstClr val="black">
                    <a:tint val="75000"/>
                  </a:prstClr>
                </a:solidFill>
              </a:rPr>
              <a:pPr/>
              <a:t>11/29/2018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074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33E88-9995-469E-8936-F0B17A4A7BB1}" type="datetimeFigureOut">
              <a:rPr lang="en-US" smtClean="0">
                <a:solidFill>
                  <a:prstClr val="black">
                    <a:tint val="75000"/>
                  </a:prstClr>
                </a:solidFill>
              </a:rPr>
              <a:pPr/>
              <a:t>11/29/2018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10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8C393E-8B8D-40E8-AAC0-C7E8D15DEBC1}"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C092A-FA12-4414-B542-3B95DC871D1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33E88-9995-469E-8936-F0B17A4A7BB1}" type="datetimeFigureOut">
              <a:rPr lang="en-US" smtClean="0">
                <a:solidFill>
                  <a:prstClr val="black">
                    <a:tint val="75000"/>
                  </a:prstClr>
                </a:solidFill>
              </a:rPr>
              <a:pPr/>
              <a:t>11/29/2018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54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33E88-9995-469E-8936-F0B17A4A7BB1}" type="datetimeFigureOut">
              <a:rPr lang="en-US" smtClean="0">
                <a:solidFill>
                  <a:prstClr val="black">
                    <a:tint val="75000"/>
                  </a:prstClr>
                </a:solidFill>
              </a:rPr>
              <a:pPr/>
              <a:t>11/29/2018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1323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E33E88-9995-469E-8936-F0B17A4A7BB1}" type="datetimeFigureOut">
              <a:rPr lang="en-US" smtClean="0">
                <a:solidFill>
                  <a:prstClr val="black">
                    <a:tint val="75000"/>
                  </a:prstClr>
                </a:solidFill>
              </a:rPr>
              <a:pPr/>
              <a:t>11/29/2018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026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E33E88-9995-469E-8936-F0B17A4A7BB1}" type="datetimeFigureOut">
              <a:rPr lang="en-US" smtClean="0">
                <a:solidFill>
                  <a:prstClr val="black">
                    <a:tint val="75000"/>
                  </a:prstClr>
                </a:solidFill>
              </a:rPr>
              <a:pPr/>
              <a:t>11/29/2018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16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8C393E-8B8D-40E8-AAC0-C7E8D15DEBC1}" type="datetimeFigureOut">
              <a:rPr lang="en-US" smtClean="0"/>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C092A-FA12-4414-B542-3B95DC871D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8C393E-8B8D-40E8-AAC0-C7E8D15DEBC1}" type="datetimeFigureOut">
              <a:rPr lang="en-US" smtClean="0"/>
              <a:t>11/29/2018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C092A-FA12-4414-B542-3B95DC871D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8C393E-8B8D-40E8-AAC0-C7E8D15DEBC1}" type="datetimeFigureOut">
              <a:rPr lang="en-US" smtClean="0"/>
              <a:t>11/29/2018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C092A-FA12-4414-B542-3B95DC871D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C393E-8B8D-40E8-AAC0-C7E8D15DEBC1}" type="datetimeFigureOut">
              <a:rPr lang="en-US" smtClean="0"/>
              <a:t>11/29/2018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C092A-FA12-4414-B542-3B95DC871D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C393E-8B8D-40E8-AAC0-C7E8D15DEBC1}" type="datetimeFigureOut">
              <a:rPr lang="en-US" smtClean="0"/>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C092A-FA12-4414-B542-3B95DC871D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C393E-8B8D-40E8-AAC0-C7E8D15DEBC1}" type="datetimeFigureOut">
              <a:rPr lang="en-US" smtClean="0"/>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C092A-FA12-4414-B542-3B95DC871D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C393E-8B8D-40E8-AAC0-C7E8D15DEBC1}" type="datetimeFigureOut">
              <a:rPr lang="en-US" smtClean="0"/>
              <a:t>11/29/2018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C092A-FA12-4414-B542-3B95DC871D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97FE4-A246-41CC-AE10-00CC21B5CED3}" type="datetimeFigureOut">
              <a:rPr lang="ms-MY" smtClean="0">
                <a:solidFill>
                  <a:prstClr val="black">
                    <a:tint val="75000"/>
                  </a:prstClr>
                </a:solidFill>
              </a:rPr>
              <a:pPr/>
              <a:t>29/11/2018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12884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33E88-9995-469E-8936-F0B17A4A7BB1}" type="datetimeFigureOut">
              <a:rPr lang="en-US" smtClean="0">
                <a:solidFill>
                  <a:prstClr val="black">
                    <a:tint val="75000"/>
                  </a:prstClr>
                </a:solidFill>
              </a:rPr>
              <a:pPr/>
              <a:t>11/29/2018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013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1026" name="Picture 2" descr="C:\Users\USER\Desktop\7786f60e-c929-4362-b53e-899f5ebeefc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095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65914" y="1371600"/>
            <a:ext cx="6254825" cy="461665"/>
          </a:xfrm>
          <a:prstGeom prst="rect">
            <a:avLst/>
          </a:prstGeom>
          <a:solidFill>
            <a:srgbClr val="00B0F0">
              <a:alpha val="63000"/>
            </a:srgbClr>
          </a:solidFill>
          <a:ln w="38100">
            <a:solidFill>
              <a:schemeClr val="tx1"/>
            </a:solidFill>
          </a:ln>
        </p:spPr>
        <p:txBody>
          <a:bodyPr wrap="square">
            <a:spAutoFit/>
          </a:bodyPr>
          <a:lstStyle/>
          <a:p>
            <a:pPr algn="ctr"/>
            <a:r>
              <a:rPr lang="ms-MY" sz="2400" dirty="0" smtClean="0"/>
              <a:t>Memperlihatkan ciri-ciri </a:t>
            </a:r>
            <a:r>
              <a:rPr lang="ms-MY" sz="2400" dirty="0" err="1" smtClean="0"/>
              <a:t>keIslamannya</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228600"/>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Kerajaan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Islamiyyah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Melayuwiyyah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565385" y="2171343"/>
            <a:ext cx="6255354" cy="830997"/>
          </a:xfrm>
          <a:prstGeom prst="rect">
            <a:avLst/>
          </a:prstGeom>
          <a:solidFill>
            <a:schemeClr val="accent6">
              <a:lumMod val="75000"/>
              <a:alpha val="64000"/>
            </a:schemeClr>
          </a:solidFill>
          <a:ln w="38100">
            <a:solidFill>
              <a:schemeClr val="tx1"/>
            </a:solidFill>
          </a:ln>
        </p:spPr>
        <p:txBody>
          <a:bodyPr wrap="square">
            <a:spAutoFit/>
          </a:bodyPr>
          <a:lstStyle/>
          <a:p>
            <a:pPr algn="ctr"/>
            <a:r>
              <a:rPr lang="ms-MY" sz="2400" dirty="0" smtClean="0"/>
              <a:t>Dipimpin oleh orang Melayu yang beragama Islam</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6" name="Straight Arrow Connector 5"/>
          <p:cNvCxnSpPr/>
          <p:nvPr/>
        </p:nvCxnSpPr>
        <p:spPr>
          <a:xfrm>
            <a:off x="1066800" y="1524000"/>
            <a:ext cx="637120" cy="0"/>
          </a:xfrm>
          <a:prstGeom prst="straightConnector1">
            <a:avLst/>
          </a:prstGeom>
          <a:ln w="57150">
            <a:solidFill>
              <a:srgbClr val="FFFF00"/>
            </a:solidFill>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1066800" y="2328208"/>
            <a:ext cx="637120" cy="0"/>
          </a:xfrm>
          <a:prstGeom prst="straightConnector1">
            <a:avLst/>
          </a:prstGeom>
          <a:ln w="57150">
            <a:solidFill>
              <a:srgbClr val="FFFF00"/>
            </a:solidFill>
            <a:tailEnd type="arrow"/>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1565914" y="3276600"/>
            <a:ext cx="6254825" cy="830997"/>
          </a:xfrm>
          <a:prstGeom prst="rect">
            <a:avLst/>
          </a:prstGeom>
          <a:solidFill>
            <a:srgbClr val="00B0F0">
              <a:alpha val="63000"/>
            </a:srgbClr>
          </a:solidFill>
          <a:ln w="38100">
            <a:solidFill>
              <a:schemeClr val="tx1"/>
            </a:solidFill>
          </a:ln>
        </p:spPr>
        <p:txBody>
          <a:bodyPr wrap="square">
            <a:spAutoFit/>
          </a:bodyPr>
          <a:lstStyle/>
          <a:p>
            <a:pPr algn="ctr"/>
            <a:r>
              <a:rPr lang="ms-MY" sz="2400" dirty="0" smtClean="0"/>
              <a:t>Para ulama dan </a:t>
            </a:r>
            <a:r>
              <a:rPr lang="ms-MY" sz="2400" dirty="0" err="1" smtClean="0"/>
              <a:t>agamawan</a:t>
            </a:r>
            <a:r>
              <a:rPr lang="ms-MY" sz="2400" dirty="0" smtClean="0"/>
              <a:t> sentiasa menjadi tenaga penggerak utama</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p:cNvSpPr/>
          <p:nvPr/>
        </p:nvSpPr>
        <p:spPr>
          <a:xfrm>
            <a:off x="1565385" y="4373940"/>
            <a:ext cx="6255354" cy="1569660"/>
          </a:xfrm>
          <a:prstGeom prst="rect">
            <a:avLst/>
          </a:prstGeom>
          <a:solidFill>
            <a:schemeClr val="accent6">
              <a:lumMod val="75000"/>
              <a:alpha val="64000"/>
            </a:schemeClr>
          </a:solidFill>
          <a:ln w="38100">
            <a:solidFill>
              <a:schemeClr val="tx1"/>
            </a:solidFill>
          </a:ln>
        </p:spPr>
        <p:txBody>
          <a:bodyPr wrap="square">
            <a:spAutoFit/>
          </a:bodyPr>
          <a:lstStyle/>
          <a:p>
            <a:pPr algn="ctr"/>
            <a:r>
              <a:rPr lang="ms-MY" sz="2400" dirty="0" smtClean="0"/>
              <a:t>Sultan </a:t>
            </a:r>
            <a:r>
              <a:rPr lang="ms-MY" sz="2400" dirty="0" err="1" smtClean="0"/>
              <a:t>Zainal</a:t>
            </a:r>
            <a:r>
              <a:rPr lang="ms-MY" sz="2400" dirty="0" smtClean="0"/>
              <a:t> Abidin III bersama pentadbiran negeri dan ulama telah menggubal </a:t>
            </a:r>
            <a:r>
              <a:rPr lang="ms-MY" sz="2400" dirty="0" err="1" smtClean="0"/>
              <a:t>Itqanul</a:t>
            </a:r>
            <a:r>
              <a:rPr lang="ms-MY" sz="2400" dirty="0" smtClean="0"/>
              <a:t> bagi </a:t>
            </a:r>
            <a:r>
              <a:rPr lang="ms-MY" sz="2400" dirty="0" err="1" smtClean="0"/>
              <a:t>kelansungan</a:t>
            </a:r>
            <a:r>
              <a:rPr lang="ms-MY" sz="2400" dirty="0" smtClean="0"/>
              <a:t> kedaulatan  serta pemerintahan Islam</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10" name="Straight Arrow Connector 9"/>
          <p:cNvCxnSpPr/>
          <p:nvPr/>
        </p:nvCxnSpPr>
        <p:spPr>
          <a:xfrm>
            <a:off x="1066800" y="3429000"/>
            <a:ext cx="637120" cy="0"/>
          </a:xfrm>
          <a:prstGeom prst="straightConnector1">
            <a:avLst/>
          </a:prstGeom>
          <a:ln w="57150">
            <a:solidFill>
              <a:srgbClr val="FFFF00"/>
            </a:solidFill>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1066800" y="4572000"/>
            <a:ext cx="637120" cy="0"/>
          </a:xfrm>
          <a:prstGeom prst="straightConnector1">
            <a:avLst/>
          </a:prstGeom>
          <a:ln w="57150">
            <a:solidFill>
              <a:srgbClr val="FFFF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1520" y="76200"/>
            <a:ext cx="8568952"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Sejarah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penubuhan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perlembagaan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Itqanul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Muluk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51520" y="1800164"/>
            <a:ext cx="8568952" cy="1159024"/>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Pada</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akhir</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abad</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19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awal</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abad</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20,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kuasa</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besar</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Barat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mahu</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mengembangkan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kuasa</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menyebarkan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tamadun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Barat</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5" name="Rectangle 4"/>
          <p:cNvSpPr/>
          <p:nvPr/>
        </p:nvSpPr>
        <p:spPr>
          <a:xfrm>
            <a:off x="251520" y="3414632"/>
            <a:ext cx="8568952" cy="1157368"/>
          </a:xfrm>
          <a:prstGeom prst="rect">
            <a:avLst/>
          </a:prstGeom>
          <a:solidFill>
            <a:srgbClr val="92D050"/>
          </a:soli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Demi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mengekalkan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kedaulatan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Negeri</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Terengganu,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Baginda</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Sultan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Zainal</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Abidin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III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menubuhkan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perlembagaan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baru</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6" name="Rectangle 5"/>
          <p:cNvSpPr/>
          <p:nvPr/>
        </p:nvSpPr>
        <p:spPr>
          <a:xfrm>
            <a:off x="233707" y="4876800"/>
            <a:ext cx="8568952" cy="1157368"/>
          </a:xfrm>
          <a:prstGeom prst="rect">
            <a:avLst/>
          </a:prstGeom>
          <a:ln/>
        </p:spPr>
        <p:style>
          <a:lnRef idx="3">
            <a:schemeClr val="lt1"/>
          </a:lnRef>
          <a:fillRef idx="1">
            <a:schemeClr val="accent5"/>
          </a:fillRef>
          <a:effectRef idx="1">
            <a:schemeClr val="accent5"/>
          </a:effectRef>
          <a:fontRef idx="minor">
            <a:schemeClr val="lt1"/>
          </a:fontRef>
        </p:style>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Kekalkan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prinsip</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arah</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kerajaan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Islam yang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berdaulat</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berkuasa</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38780"/>
            <a:ext cx="9067800" cy="523220"/>
          </a:xfrm>
          <a:prstGeom prst="rect">
            <a:avLst/>
          </a:prstGeom>
        </p:spPr>
        <p:txBody>
          <a:bodyPr wrap="square">
            <a:spAutoFit/>
          </a:bodyPr>
          <a:lstStyle/>
          <a:p>
            <a:pPr algn="ctr" fontAlgn="auto">
              <a:spcBef>
                <a:spcPts val="0"/>
              </a:spcBef>
              <a:spcAft>
                <a:spcPts val="0"/>
              </a:spcAft>
              <a:defRPr/>
            </a:pPr>
            <a:r>
              <a:rPr lang="it-IT"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Memperingati sejarah Itqanul Muluk</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219200" y="1725910"/>
            <a:ext cx="6852187" cy="598190"/>
          </a:xfrm>
          <a:prstGeom prst="roundRect">
            <a:avLst>
              <a:gd name="adj" fmla="val 0"/>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ms-MY" sz="2400" b="1" dirty="0" smtClean="0">
                <a:effectLst>
                  <a:glow rad="101600">
                    <a:schemeClr val="tx1">
                      <a:alpha val="60000"/>
                    </a:schemeClr>
                  </a:glow>
                  <a:outerShdw blurRad="38100" dist="38100" dir="2700000" algn="tl">
                    <a:srgbClr val="000000">
                      <a:alpha val="43137"/>
                    </a:srgbClr>
                  </a:outerShdw>
                </a:effectLst>
              </a:rPr>
              <a:t>Penghubung zaman kini dengan 1 abad yang lalu</a:t>
            </a:r>
            <a:endParaRPr lang="ms-MY" sz="2400" b="1" dirty="0">
              <a:effectLst>
                <a:glow rad="101600">
                  <a:schemeClr val="tx1">
                    <a:alpha val="60000"/>
                  </a:schemeClr>
                </a:glow>
                <a:outerShdw blurRad="38100" dist="38100" dir="2700000" algn="tl">
                  <a:srgbClr val="000000">
                    <a:alpha val="43137"/>
                  </a:srgbClr>
                </a:outerShdw>
              </a:effectLst>
            </a:endParaRPr>
          </a:p>
        </p:txBody>
      </p:sp>
      <p:sp>
        <p:nvSpPr>
          <p:cNvPr id="5" name="Rounded Rectangle 4"/>
          <p:cNvSpPr/>
          <p:nvPr/>
        </p:nvSpPr>
        <p:spPr>
          <a:xfrm>
            <a:off x="1219200" y="2781300"/>
            <a:ext cx="6846404" cy="1066800"/>
          </a:xfrm>
          <a:prstGeom prst="roundRect">
            <a:avLst>
              <a:gd name="adj" fmla="val 0"/>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ms-MY" sz="2400" b="1" dirty="0" smtClean="0">
                <a:effectLst>
                  <a:glow rad="101600">
                    <a:schemeClr val="tx1">
                      <a:alpha val="60000"/>
                    </a:schemeClr>
                  </a:glow>
                  <a:outerShdw blurRad="38100" dist="38100" dir="2700000" algn="tl">
                    <a:srgbClr val="000000">
                      <a:alpha val="43137"/>
                    </a:srgbClr>
                  </a:outerShdw>
                </a:effectLst>
              </a:rPr>
              <a:t>Islam terus berdaulat, negeri kekal di bawah kepimpinan Islam demi kesejahteraan</a:t>
            </a:r>
            <a:endParaRPr lang="ms-MY" sz="2400" b="1"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38780"/>
            <a:ext cx="9067800" cy="523220"/>
          </a:xfrm>
          <a:prstGeom prst="rect">
            <a:avLst/>
          </a:prstGeom>
        </p:spPr>
        <p:txBody>
          <a:bodyPr wrap="square">
            <a:spAutoFit/>
          </a:bodyPr>
          <a:lstStyle/>
          <a:p>
            <a:pPr algn="ctr" fontAlgn="auto">
              <a:spcBef>
                <a:spcPts val="0"/>
              </a:spcBef>
              <a:spcAft>
                <a:spcPts val="0"/>
              </a:spcAft>
              <a:defRPr/>
            </a:pPr>
            <a:r>
              <a:rPr lang="it-IT"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Kegagalan Ideologi Ciptaan Manusia</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162946" y="3129904"/>
            <a:ext cx="6852187" cy="908695"/>
          </a:xfrm>
          <a:prstGeom prst="roundRect">
            <a:avLst>
              <a:gd name="adj" fmla="val 0"/>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ms-MY" sz="2400" b="1" dirty="0" smtClean="0">
                <a:effectLst>
                  <a:glow rad="101600">
                    <a:schemeClr val="tx1">
                      <a:alpha val="60000"/>
                    </a:schemeClr>
                  </a:glow>
                  <a:outerShdw blurRad="38100" dist="38100" dir="2700000" algn="tl">
                    <a:srgbClr val="000000">
                      <a:alpha val="43137"/>
                    </a:srgbClr>
                  </a:outerShdw>
                </a:effectLst>
              </a:rPr>
              <a:t>Timbul masalah terhadap negara dan rakyat</a:t>
            </a:r>
            <a:endParaRPr lang="ms-MY" sz="2400" b="1" dirty="0">
              <a:effectLst>
                <a:glow rad="101600">
                  <a:schemeClr val="tx1">
                    <a:alpha val="60000"/>
                  </a:schemeClr>
                </a:glow>
                <a:outerShdw blurRad="38100" dist="38100" dir="2700000" algn="tl">
                  <a:srgbClr val="000000">
                    <a:alpha val="43137"/>
                  </a:srgbClr>
                </a:outerShdw>
              </a:effectLst>
            </a:endParaRPr>
          </a:p>
        </p:txBody>
      </p:sp>
      <p:sp>
        <p:nvSpPr>
          <p:cNvPr id="5" name="Rounded Rectangle 4"/>
          <p:cNvSpPr/>
          <p:nvPr/>
        </p:nvSpPr>
        <p:spPr>
          <a:xfrm>
            <a:off x="1200397" y="1723406"/>
            <a:ext cx="6846404" cy="1066800"/>
          </a:xfrm>
          <a:prstGeom prst="roundRect">
            <a:avLst>
              <a:gd name="adj" fmla="val 0"/>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ms-MY" sz="2400" b="1" dirty="0" smtClean="0">
                <a:effectLst>
                  <a:glow rad="101600">
                    <a:schemeClr val="tx1">
                      <a:alpha val="60000"/>
                    </a:schemeClr>
                  </a:glow>
                  <a:outerShdw blurRad="38100" dist="38100" dir="2700000" algn="tl">
                    <a:srgbClr val="000000">
                      <a:alpha val="43137"/>
                    </a:srgbClr>
                  </a:outerShdw>
                </a:effectLst>
              </a:rPr>
              <a:t>Mencedok dan mengekalkan ideologi penjajah</a:t>
            </a:r>
            <a:endParaRPr lang="ms-MY" sz="2400" b="1"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76200"/>
            <a:ext cx="9067800" cy="954107"/>
          </a:xfrm>
          <a:prstGeom prst="rect">
            <a:avLst/>
          </a:prstGeom>
        </p:spPr>
        <p:txBody>
          <a:bodyPr wrap="square">
            <a:spAutoFit/>
          </a:bodyPr>
          <a:lstStyle/>
          <a:p>
            <a:pPr algn="ctr" fontAlgn="auto">
              <a:spcBef>
                <a:spcPts val="0"/>
              </a:spcBef>
              <a:spcAft>
                <a:spcPts val="0"/>
              </a:spcAft>
              <a:defRPr/>
            </a:pPr>
            <a:r>
              <a:rPr lang="it-IT"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Kekuatan Umat Islam Terengganu </a:t>
            </a:r>
          </a:p>
          <a:p>
            <a:pPr algn="ctr" fontAlgn="auto">
              <a:spcBef>
                <a:spcPts val="0"/>
              </a:spcBef>
              <a:spcAft>
                <a:spcPts val="0"/>
              </a:spcAft>
              <a:defRPr/>
            </a:pPr>
            <a:r>
              <a:rPr lang="it-IT"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 1 abad yang lalu</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162946" y="2438400"/>
            <a:ext cx="6852187" cy="1095993"/>
          </a:xfrm>
          <a:prstGeom prst="roundRect">
            <a:avLst>
              <a:gd name="adj" fmla="val 0"/>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ms-MY" sz="2400" b="1" dirty="0" smtClean="0">
                <a:effectLst>
                  <a:glow rad="101600">
                    <a:schemeClr val="tx1">
                      <a:alpha val="60000"/>
                    </a:schemeClr>
                  </a:glow>
                  <a:outerShdw blurRad="38100" dist="38100" dir="2700000" algn="tl">
                    <a:srgbClr val="000000">
                      <a:alpha val="43137"/>
                    </a:srgbClr>
                  </a:outerShdw>
                </a:effectLst>
              </a:rPr>
              <a:t>Meletakkan keadilan dan kebijaksanaan dalam menguruskan negeri</a:t>
            </a:r>
            <a:endParaRPr lang="ms-MY" sz="2400" b="1" dirty="0">
              <a:effectLst>
                <a:glow rad="101600">
                  <a:schemeClr val="tx1">
                    <a:alpha val="60000"/>
                  </a:schemeClr>
                </a:glow>
                <a:outerShdw blurRad="38100" dist="38100" dir="2700000" algn="tl">
                  <a:srgbClr val="000000">
                    <a:alpha val="43137"/>
                  </a:srgbClr>
                </a:outerShdw>
              </a:effectLst>
            </a:endParaRPr>
          </a:p>
        </p:txBody>
      </p:sp>
      <p:sp>
        <p:nvSpPr>
          <p:cNvPr id="5" name="Rounded Rectangle 4"/>
          <p:cNvSpPr/>
          <p:nvPr/>
        </p:nvSpPr>
        <p:spPr>
          <a:xfrm>
            <a:off x="1200397" y="1219200"/>
            <a:ext cx="6846404" cy="1066800"/>
          </a:xfrm>
          <a:prstGeom prst="roundRect">
            <a:avLst>
              <a:gd name="adj" fmla="val 0"/>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ms-MY" sz="2400" b="1" dirty="0" smtClean="0">
                <a:effectLst>
                  <a:glow rad="101600">
                    <a:schemeClr val="tx1">
                      <a:alpha val="60000"/>
                    </a:schemeClr>
                  </a:glow>
                  <a:outerShdw blurRad="38100" dist="38100" dir="2700000" algn="tl">
                    <a:srgbClr val="000000">
                      <a:alpha val="43137"/>
                    </a:srgbClr>
                  </a:outerShdw>
                </a:effectLst>
              </a:rPr>
              <a:t>Memiliki pemerintah yang sifat kepimpinan Islam</a:t>
            </a:r>
            <a:endParaRPr lang="ms-MY" sz="2400" b="1" dirty="0">
              <a:effectLst>
                <a:glow rad="101600">
                  <a:schemeClr val="tx1">
                    <a:alpha val="60000"/>
                  </a:schemeClr>
                </a:glow>
                <a:outerShdw blurRad="38100" dist="38100" dir="2700000" algn="tl">
                  <a:srgbClr val="000000">
                    <a:alpha val="43137"/>
                  </a:srgbClr>
                </a:outerShdw>
              </a:effectLst>
            </a:endParaRPr>
          </a:p>
        </p:txBody>
      </p:sp>
      <p:sp>
        <p:nvSpPr>
          <p:cNvPr id="6" name="Rounded Rectangle 5"/>
          <p:cNvSpPr/>
          <p:nvPr/>
        </p:nvSpPr>
        <p:spPr>
          <a:xfrm>
            <a:off x="1145969" y="3733801"/>
            <a:ext cx="6852187" cy="1095994"/>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ms-MY" sz="2400" b="1" dirty="0" smtClean="0">
                <a:effectLst>
                  <a:glow rad="101600">
                    <a:schemeClr val="tx1">
                      <a:alpha val="60000"/>
                    </a:schemeClr>
                  </a:glow>
                  <a:outerShdw blurRad="38100" dist="38100" dir="2700000" algn="tl">
                    <a:srgbClr val="000000">
                      <a:alpha val="43137"/>
                    </a:srgbClr>
                  </a:outerShdw>
                </a:effectLst>
              </a:rPr>
              <a:t>Para Ulama mampu bergerak seiring dengan baginda Sultan dalam menjunjung perintah Allah.</a:t>
            </a:r>
            <a:endParaRPr lang="ms-MY" sz="2400" b="1" dirty="0">
              <a:effectLst>
                <a:glow rad="101600">
                  <a:schemeClr val="tx1">
                    <a:alpha val="60000"/>
                  </a:schemeClr>
                </a:glow>
                <a:outerShdw blurRad="38100" dist="38100" dir="2700000" algn="tl">
                  <a:srgbClr val="000000">
                    <a:alpha val="43137"/>
                  </a:srgbClr>
                </a:outerShdw>
              </a:effectLst>
            </a:endParaRPr>
          </a:p>
        </p:txBody>
      </p:sp>
      <p:sp>
        <p:nvSpPr>
          <p:cNvPr id="7" name="Rounded Rectangle 6"/>
          <p:cNvSpPr/>
          <p:nvPr/>
        </p:nvSpPr>
        <p:spPr>
          <a:xfrm>
            <a:off x="1143000" y="5029200"/>
            <a:ext cx="6852187" cy="1014089"/>
          </a:xfrm>
          <a:prstGeom prst="roundRect">
            <a:avLst>
              <a:gd name="adj"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ms-MY" sz="2400" b="1" dirty="0" smtClean="0">
                <a:effectLst>
                  <a:glow rad="101600">
                    <a:schemeClr val="tx1">
                      <a:alpha val="60000"/>
                    </a:schemeClr>
                  </a:glow>
                  <a:outerShdw blurRad="38100" dist="38100" dir="2700000" algn="tl">
                    <a:srgbClr val="000000">
                      <a:alpha val="43137"/>
                    </a:srgbClr>
                  </a:outerShdw>
                </a:effectLst>
              </a:rPr>
              <a:t>Rakyat yang setia kepada pemerintah dan sentiasa berpegang kepada cara </a:t>
            </a:r>
            <a:r>
              <a:rPr lang="ms-MY" sz="2400" b="1" dirty="0" err="1" smtClean="0">
                <a:effectLst>
                  <a:glow rad="101600">
                    <a:schemeClr val="tx1">
                      <a:alpha val="60000"/>
                    </a:schemeClr>
                  </a:glow>
                  <a:outerShdw blurRad="38100" dist="38100" dir="2700000" algn="tl">
                    <a:srgbClr val="000000">
                      <a:alpha val="43137"/>
                    </a:srgbClr>
                  </a:outerShdw>
                </a:effectLst>
              </a:rPr>
              <a:t>idup</a:t>
            </a:r>
            <a:r>
              <a:rPr lang="ms-MY" sz="2400" b="1" dirty="0" smtClean="0">
                <a:effectLst>
                  <a:glow rad="101600">
                    <a:schemeClr val="tx1">
                      <a:alpha val="60000"/>
                    </a:schemeClr>
                  </a:glow>
                  <a:outerShdw blurRad="38100" dist="38100" dir="2700000" algn="tl">
                    <a:srgbClr val="000000">
                      <a:alpha val="43137"/>
                    </a:srgbClr>
                  </a:outerShdw>
                </a:effectLst>
              </a:rPr>
              <a:t> beragama</a:t>
            </a:r>
            <a:endParaRPr lang="ms-MY" sz="2400" b="1"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1520" y="152400"/>
            <a:ext cx="8568952" cy="553998"/>
          </a:xfrm>
          <a:prstGeom prst="rect">
            <a:avLst/>
          </a:prstGeom>
        </p:spPr>
        <p:txBody>
          <a:bodyPr wrap="square">
            <a:spAutoFit/>
          </a:bodyPr>
          <a:lstStyle/>
          <a:p>
            <a:pPr algn="ctr" fontAlgn="auto">
              <a:spcBef>
                <a:spcPts val="0"/>
              </a:spcBef>
              <a:spcAft>
                <a:spcPts val="0"/>
              </a:spcAft>
              <a:defRPr/>
            </a:pP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gama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Diutamakan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51520" y="1156962"/>
            <a:ext cx="8568952" cy="1159024"/>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Islam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sebagai</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pembimbing</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hidup</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untuk</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kesejahteraan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abadi</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5" name="Rectangle 4"/>
          <p:cNvSpPr/>
          <p:nvPr/>
        </p:nvSpPr>
        <p:spPr>
          <a:xfrm>
            <a:off x="251520" y="2466630"/>
            <a:ext cx="8568952" cy="1157368"/>
          </a:xfrm>
          <a:prstGeom prst="rect">
            <a:avLst/>
          </a:prstGeom>
          <a:solidFill>
            <a:srgbClr val="92D050"/>
          </a:soli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Perpecahan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umat</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Islam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akan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mendorong</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memberi</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ruang</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golongan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musuh</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6" name="Rectangle 5"/>
          <p:cNvSpPr/>
          <p:nvPr/>
        </p:nvSpPr>
        <p:spPr>
          <a:xfrm>
            <a:off x="251521" y="3930352"/>
            <a:ext cx="8568952" cy="1157368"/>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US"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Kita </a:t>
            </a:r>
            <a:r>
              <a:rPr lang="en-US"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perlu</a:t>
            </a:r>
            <a:r>
              <a:rPr lang="en-US"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memainkan</a:t>
            </a:r>
            <a:r>
              <a:rPr lang="en-US"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peranan</a:t>
            </a:r>
            <a:r>
              <a:rPr lang="en-US"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untuk</a:t>
            </a:r>
            <a:r>
              <a:rPr lang="en-US"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memelihara</a:t>
            </a:r>
            <a:r>
              <a:rPr lang="en-US"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mempertahankan</a:t>
            </a:r>
            <a:r>
              <a:rPr lang="en-US"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Islam</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8" name="Rectangle 7"/>
          <p:cNvSpPr/>
          <p:nvPr/>
        </p:nvSpPr>
        <p:spPr>
          <a:xfrm>
            <a:off x="251519" y="5279300"/>
            <a:ext cx="8568953" cy="1157368"/>
          </a:xfrm>
          <a:prstGeom prst="rect">
            <a:avLst/>
          </a:prstGeom>
          <a:ln/>
        </p:spPr>
        <p:style>
          <a:lnRef idx="1">
            <a:schemeClr val="accent1"/>
          </a:lnRef>
          <a:fillRef idx="3">
            <a:schemeClr val="accent1"/>
          </a:fillRef>
          <a:effectRef idx="2">
            <a:schemeClr val="accent1"/>
          </a:effectRef>
          <a:fontRef idx="minor">
            <a:schemeClr val="lt1"/>
          </a:fontRef>
        </p:style>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US"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Pendekatan</a:t>
            </a:r>
            <a:r>
              <a:rPr lang="en-US"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US"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berhikmah</a:t>
            </a:r>
            <a:r>
              <a:rPr lang="en-US"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perlu</a:t>
            </a:r>
            <a:r>
              <a:rPr lang="en-US"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ditonjolkan</a:t>
            </a:r>
            <a:r>
              <a:rPr lang="en-US"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9" name="Down Arrow 8"/>
          <p:cNvSpPr/>
          <p:nvPr/>
        </p:nvSpPr>
        <p:spPr>
          <a:xfrm>
            <a:off x="225711" y="6248400"/>
            <a:ext cx="1577280" cy="376536"/>
          </a:xfrm>
          <a:prstGeom prst="downArrow">
            <a:avLst/>
          </a:prstGeom>
          <a:solidFill>
            <a:sysClr val="window" lastClr="FFFFFF"/>
          </a:solidFill>
          <a:ln w="381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1" i="0" u="none" strike="noStrike" kern="0" cap="none" spc="0" normalizeH="0" baseline="0" noProof="0" dirty="0">
              <a:ln>
                <a:noFill/>
              </a:ln>
              <a:effectLst>
                <a:outerShdw blurRad="38100" dist="38100" dir="2700000" algn="tl">
                  <a:srgbClr val="000000">
                    <a:alpha val="43137"/>
                  </a:srgbClr>
                </a:outerShdw>
              </a:effectLst>
              <a:uLnTx/>
              <a:uFillTx/>
              <a:latin typeface="Arial"/>
              <a:ea typeface="+mn-ea"/>
              <a:cs typeface="+mn-cs"/>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8081" y="152400"/>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An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Nahl</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125:</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76200" y="3791892"/>
            <a:ext cx="899160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dirty="0"/>
              <a:t>“Serulah ke jalan </a:t>
            </a:r>
            <a:r>
              <a:rPr lang="ms-MY" sz="2400" dirty="0" err="1"/>
              <a:t>Tuhanmu</a:t>
            </a:r>
            <a:r>
              <a:rPr lang="ms-MY" sz="2400" dirty="0"/>
              <a:t> dengan hikmat dan nasihat pengajaran yang baik, dan bahaskanlah mereka secara yang baik; sesungguhnya </a:t>
            </a:r>
            <a:r>
              <a:rPr lang="ms-MY" sz="2400" dirty="0" err="1"/>
              <a:t>Tuhanmu</a:t>
            </a:r>
            <a:r>
              <a:rPr lang="ms-MY" sz="2400" dirty="0"/>
              <a:t> Dialah yang lebih mengetahui akan orang yang sesat dari </a:t>
            </a:r>
            <a:r>
              <a:rPr lang="ms-MY" sz="2400" dirty="0" err="1"/>
              <a:t>jalan-Nya</a:t>
            </a:r>
            <a:r>
              <a:rPr lang="ms-MY" sz="2400" dirty="0"/>
              <a:t>, dan Dialah yang lebih mengetahui akan orang yang mendapat petunjuk”.</a:t>
            </a:r>
            <a:endParaRPr lang="en-MY" sz="2400" b="1" dirty="0"/>
          </a:p>
        </p:txBody>
      </p:sp>
      <p:sp>
        <p:nvSpPr>
          <p:cNvPr id="5" name="Rectangle 4"/>
          <p:cNvSpPr/>
          <p:nvPr/>
        </p:nvSpPr>
        <p:spPr>
          <a:xfrm>
            <a:off x="131254" y="1295400"/>
            <a:ext cx="8856984" cy="2308324"/>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ادْعُ إِلَىٰ سَبِيلِ رَبِّكَ بِالْحِكْمَةِ وَالْمَوْعِظَةِ الْحَسَنَةِ ۖ وَجَادِلْهُم بِالَّتِي هِيَ أَحْسَنُ ۚ إِنَّ رَبَّكَ هُوَ أَعْلَمُ بِمَن ضَلَّ عَن سَبِيلِهِ ۖ وَهُوَ أَعْلَمُ بِالْمُهْتَدِينَ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88975" y="1390471"/>
            <a:ext cx="6254825" cy="830997"/>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Tertegaknya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negara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di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Madinah</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76200"/>
            <a:ext cx="8928992" cy="1015663"/>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dibawa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membawa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031985" y="2971800"/>
            <a:ext cx="6816615" cy="830997"/>
          </a:xfrm>
          <a:prstGeom prst="rect">
            <a:avLst/>
          </a:prstGeom>
          <a:solidFill>
            <a:schemeClr val="accent6">
              <a:lumMod val="75000"/>
              <a:alpha val="64000"/>
            </a:scheme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Kekuatan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kesatuan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ummah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asas</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kegemilangan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6" name="Straight Arrow Connector 5"/>
          <p:cNvCxnSpPr/>
          <p:nvPr/>
        </p:nvCxnSpPr>
        <p:spPr>
          <a:xfrm>
            <a:off x="533400" y="2971800"/>
            <a:ext cx="637120" cy="0"/>
          </a:xfrm>
          <a:prstGeom prst="straightConnector1">
            <a:avLst/>
          </a:prstGeom>
          <a:ln w="57150">
            <a:solidFill>
              <a:srgbClr val="FFFF00"/>
            </a:solidFill>
            <a:tailEnd type="arrow"/>
          </a:ln>
        </p:spPr>
        <p:style>
          <a:lnRef idx="3">
            <a:schemeClr val="dk1"/>
          </a:lnRef>
          <a:fillRef idx="0">
            <a:schemeClr val="dk1"/>
          </a:fillRef>
          <a:effectRef idx="2">
            <a:schemeClr val="dk1"/>
          </a:effectRef>
          <a:fontRef idx="minor">
            <a:schemeClr val="tx1"/>
          </a:fontRef>
        </p:style>
      </p:cxnSp>
      <p:sp>
        <p:nvSpPr>
          <p:cNvPr id="7" name="Cloud 6"/>
          <p:cNvSpPr/>
          <p:nvPr/>
        </p:nvSpPr>
        <p:spPr>
          <a:xfrm>
            <a:off x="990600" y="4489004"/>
            <a:ext cx="7467600" cy="1606996"/>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defTabSz="1422400">
              <a:lnSpc>
                <a:spcPct val="90000"/>
              </a:lnSpc>
              <a:spcBef>
                <a:spcPct val="0"/>
              </a:spcBef>
              <a:spcAft>
                <a:spcPct val="35000"/>
              </a:spcAft>
            </a:pP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Marilah</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kita</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mengembalikan</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semula</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kegemilangan</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kedaulatan</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Islam</a:t>
            </a:r>
            <a:endPar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8081" y="170508"/>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Muhammad</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7:</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76200" y="3810000"/>
            <a:ext cx="89916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i="1" dirty="0"/>
              <a:t>“Wahai orang yang beriman, kalau kamu membela agama Allah nescaya Allah membela kamu dan meneguhkan tapak pendirian kamu”.</a:t>
            </a:r>
            <a:endParaRPr lang="en-MY" sz="2400" dirty="0"/>
          </a:p>
        </p:txBody>
      </p:sp>
      <p:sp>
        <p:nvSpPr>
          <p:cNvPr id="5" name="Rectangle 4"/>
          <p:cNvSpPr/>
          <p:nvPr/>
        </p:nvSpPr>
        <p:spPr>
          <a:xfrm>
            <a:off x="131254" y="1706940"/>
            <a:ext cx="8856984" cy="1569660"/>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إِن تَنصُرُوا اللَّهَ يَنصُرْكُمْ وَيُثَبِّتْ أَقْدَامَكُمْ</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52790" y="152400"/>
            <a:ext cx="782992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Pengajaran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364216" y="1818382"/>
            <a:ext cx="7028400" cy="830997"/>
          </a:xfrm>
          <a:prstGeom prst="rect">
            <a:avLst/>
          </a:prstGeom>
          <a:solidFill>
            <a:srgbClr val="00B0F0">
              <a:alpha val="63000"/>
            </a:srgbClr>
          </a:solidFill>
          <a:ln w="38100">
            <a:solidFill>
              <a:schemeClr val="tx1"/>
            </a:solidFill>
          </a:ln>
        </p:spPr>
        <p:txBody>
          <a:bodyPr wrap="square">
            <a:spAutoFit/>
          </a:bodyP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menjanjikan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kemenangan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bagi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kaum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muslimin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Oval 4"/>
          <p:cNvSpPr/>
          <p:nvPr/>
        </p:nvSpPr>
        <p:spPr>
          <a:xfrm>
            <a:off x="609600" y="1894582"/>
            <a:ext cx="639301" cy="749689"/>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ms-MY" sz="2400" dirty="0">
              <a:solidFill>
                <a:schemeClr val="accent4">
                  <a:lumMod val="20000"/>
                  <a:lumOff val="80000"/>
                </a:schemeClr>
              </a:solidFill>
            </a:endParaRPr>
          </a:p>
        </p:txBody>
      </p:sp>
      <p:sp>
        <p:nvSpPr>
          <p:cNvPr id="6" name="Rectangle 5"/>
          <p:cNvSpPr/>
          <p:nvPr/>
        </p:nvSpPr>
        <p:spPr>
          <a:xfrm>
            <a:off x="1364216" y="3390781"/>
            <a:ext cx="7028400" cy="830997"/>
          </a:xfrm>
          <a:prstGeom prst="rect">
            <a:avLst/>
          </a:prstGeom>
          <a:solidFill>
            <a:srgbClr val="00B050">
              <a:alpha val="64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Bersama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meneguhkan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hubungan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silatur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rahim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keyakinan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janji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Oval 6"/>
          <p:cNvSpPr/>
          <p:nvPr/>
        </p:nvSpPr>
        <p:spPr>
          <a:xfrm>
            <a:off x="594749" y="3405552"/>
            <a:ext cx="639302" cy="767827"/>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ms-MY" sz="2400" dirty="0">
              <a:solidFill>
                <a:schemeClr val="accent4">
                  <a:lumMod val="20000"/>
                  <a:lumOff val="80000"/>
                </a:schemeClr>
              </a:solidFill>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srcRect/>
          <a:stretch>
            <a:fillRect/>
          </a:stretch>
        </p:blipFill>
        <p:spPr bwMode="auto">
          <a:xfrm>
            <a:off x="0" y="0"/>
            <a:ext cx="9143999" cy="68720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8" name="Rectangle 7"/>
          <p:cNvSpPr/>
          <p:nvPr/>
        </p:nvSpPr>
        <p:spPr>
          <a:xfrm>
            <a:off x="358081" y="170508"/>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An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Nur</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55:</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9" name="Rectangle 8"/>
          <p:cNvSpPr/>
          <p:nvPr/>
        </p:nvSpPr>
        <p:spPr>
          <a:xfrm>
            <a:off x="131254" y="1532216"/>
            <a:ext cx="8856984" cy="3785652"/>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وَعَدَ اللَّهُ الَّذِينَ آمَنُوا مِنكُمْ وَعَمِلُوا الصَّالِحَاتِ لَيَسْتَخْلِفَنَّهُمْ فِي الْأَرْضِ كَمَا اسْتَخْلَفَ الَّذِينَ مِن قَبْلِهِمْ وَلَيُمَكِّنَنَّ لَهُمْ دِينَهُمُ الَّذِي ارْتَضَىٰ لَهُمْ وَلَيُبَدِّلَنَّهُم مِّن بَعْدِ خَوْفِهِمْ أَمْنًا ۚ يَعْبُدُونَنِي لَا يُشْرِكُونَ بِي شَيْئًا ۚ وَمَن كَفَرَ بَعْدَ ذَٰلِكَ فَأُولَٰئِكَ هُمُ الْفَاسِقُونَ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8081" y="170508"/>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Yang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Bermaksud</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76200" y="2057400"/>
            <a:ext cx="8991600"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dirty="0"/>
              <a:t>“Allah menjanjikan orang yang beriman dan beramal salih dari kalangan kamu, bahawa Ia akan menjadikan mereka khalifah yang memegang kuasa di bumi, sebagaimana Ia menjadikan orang yang sebelum mereka; dan Ia akan menguatkan agama mereka (Islam) yang telah </a:t>
            </a:r>
            <a:r>
              <a:rPr lang="ms-MY" sz="2400" dirty="0" err="1"/>
              <a:t>diredhai-Nya</a:t>
            </a:r>
            <a:r>
              <a:rPr lang="ms-MY" sz="2400" dirty="0"/>
              <a:t> untuk mereka; dan Ia juga akan menggantikan bagi mereka keamanan setelah mereka mengalami ketakutan dari ancaman musuh. Mereka terus beribadat </a:t>
            </a:r>
            <a:r>
              <a:rPr lang="ms-MY" sz="2400" dirty="0" err="1"/>
              <a:t>kepada-Ku</a:t>
            </a:r>
            <a:r>
              <a:rPr lang="ms-MY" sz="2400" dirty="0"/>
              <a:t> dengan tidak mempersekutukan sesuatu yang lain </a:t>
            </a:r>
            <a:r>
              <a:rPr lang="ms-MY" sz="2400" dirty="0" err="1"/>
              <a:t>dengan-Ku</a:t>
            </a:r>
            <a:r>
              <a:rPr lang="ms-MY" sz="2400" dirty="0"/>
              <a:t>. Dan (ingatlah) sesiapa yang kufur ingkar sesudah itu, maka mereka </a:t>
            </a:r>
            <a:r>
              <a:rPr lang="ms-MY" sz="2400" dirty="0" err="1"/>
              <a:t>itulah</a:t>
            </a:r>
            <a:r>
              <a:rPr lang="ms-MY" sz="2400" dirty="0"/>
              <a:t> orang yang derhaka”.</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81000" y="1676400"/>
            <a:ext cx="8388424" cy="2800767"/>
          </a:xfrm>
          <a:prstGeom prst="rect">
            <a:avLst/>
          </a:prstGeom>
          <a:solidFill>
            <a:schemeClr val="accent6">
              <a:lumMod val="40000"/>
              <a:lumOff val="60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لِـىْ وَلَكُمْ فِيْ الْكِتَابِ وَالسُّنَّة، وَنَفَعَنِيْ وَإِيَّاكُمْ بِالْآيَاتِ وَالْحِكْمَة، أَقُوْلُ قَوْلِـى هَذَا وَأَسْتَغْفِرُ اللهَ الْعَظِـْيمَ لِـىْ وَلَكُمْ، وَلـِسَائِرِ الْمُسْلِمِيْنَ وَالْـمُسْلِمَاتِ، وَالْـمُؤْمِنِيْنَ وَالْـمُؤْمِنَاتِ فَاسْتَغْفِرُوْهُ، إِنَّهُو 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6029890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1412858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030406" y="152400"/>
            <a:ext cx="7358018" cy="584775"/>
          </a:xfrm>
          <a:prstGeom prst="rect">
            <a:avLst/>
          </a:prstGeom>
        </p:spPr>
        <p:txBody>
          <a:bodyPr wrap="square">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552600"/>
            <a:ext cx="9144000" cy="2215991"/>
          </a:xfrm>
          <a:prstGeom prst="rect">
            <a:avLst/>
          </a:prstGeom>
          <a:noFill/>
        </p:spPr>
        <p:txBody>
          <a:bodyPr wrap="square">
            <a:spAutoFit/>
          </a:bodyPr>
          <a:lstStyle/>
          <a:p>
            <a:pPr algn="ctr" rtl="1">
              <a:defRPr/>
            </a:pPr>
            <a:r>
              <a:rPr lang="ar-SA" sz="138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91000"/>
            <a:ext cx="9144000"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ar-SA"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endParaRPr>
          </a:p>
          <a:p>
            <a:pPr algn="ctr">
              <a:defRPr/>
            </a:pPr>
            <a:r>
              <a:rPr lang="en-US" sz="36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880156" y="152400"/>
            <a:ext cx="5572164"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752362"/>
            <a:ext cx="9144000" cy="1754326"/>
          </a:xfrm>
          <a:prstGeom prst="rect">
            <a:avLst/>
          </a:prstGeom>
          <a:solidFill>
            <a:schemeClr val="bg1">
              <a:alpha val="33000"/>
            </a:schemeClr>
          </a:solidFill>
        </p:spPr>
        <p:txBody>
          <a:bodyPr wrap="square">
            <a:spAutoFit/>
          </a:bodyPr>
          <a:lstStyle/>
          <a:p>
            <a:pPr algn="ct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157007"/>
            <a:ext cx="9144000" cy="1692771"/>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99592" y="0"/>
            <a:ext cx="750099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559002"/>
            <a:ext cx="9144000" cy="1569660"/>
          </a:xfrm>
          <a:prstGeom prst="rect">
            <a:avLst/>
          </a:prstGeom>
          <a:solidFill>
            <a:schemeClr val="bg1">
              <a:alpha val="44000"/>
            </a:scheme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عَلَى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سَيِّدِنَا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مُحَمَّدٍ وَعَلَى آلِهِ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وَاَصْحَابِهِ   وَأَتْبَاعِهِ إلَى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يَوْمِ الدِّيْنِ.</a:t>
            </a:r>
            <a:endParaRPr lang="ms-MY" sz="4800" dirty="0" smtClean="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346138"/>
            <a:ext cx="9144000" cy="2092881"/>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orang-orang yang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kebaikan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kemudian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714480" y="152400"/>
            <a:ext cx="6000792"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4168913"/>
            <a:ext cx="9144000" cy="1292662"/>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956375"/>
            <a:ext cx="9144000" cy="1631216"/>
          </a:xfrm>
          <a:prstGeom prst="rect">
            <a:avLst/>
          </a:prstGeom>
          <a:solidFill>
            <a:schemeClr val="bg1">
              <a:alpha val="50000"/>
            </a:schemeClr>
          </a:solidFill>
        </p:spPr>
        <p:txBody>
          <a:bodyPr wrap="square">
            <a:spAutoFit/>
          </a:bodyPr>
          <a:lstStyle/>
          <a:p>
            <a:pPr algn="ctr" rtl="1"/>
            <a:r>
              <a:rPr lang="ar-EG"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اِتَّقُوا اللهَ، أُوْصِيْكُمْ وَنَفْسِيْ بِتَقْوَى اللهِ </a:t>
            </a:r>
            <a:r>
              <a:rPr lang="ar-EG"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وَطَاعَتِهِ</a:t>
            </a:r>
            <a:endParaRPr lang="ar-SA"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لَعَلَّكُمْ تُفْلِحُوْنَ.</a:t>
            </a:r>
            <a:endParaRPr lang="ar-EG"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 name="Rectangle 5"/>
          <p:cNvSpPr/>
          <p:nvPr/>
        </p:nvSpPr>
        <p:spPr>
          <a:xfrm>
            <a:off x="928662" y="0"/>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p>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ounded Rectangle 6"/>
          <p:cNvSpPr/>
          <p:nvPr/>
        </p:nvSpPr>
        <p:spPr>
          <a:xfrm>
            <a:off x="251520" y="2762672"/>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مَنْ صَلَّى الْعِشَاءَ فِي جَمَاعَةٍ فَكَأَنَّمَا قَامَ نِصْفَ اللَّيْلِ، </a:t>
            </a:r>
          </a:p>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وَمَنْ صَلَّى الصُّبْحَ فِي جَمَاعَةٍ فَكَأَنَّمَا صَلَّى اللَّيْلَ كُلَّهُ.</a:t>
            </a:r>
          </a:p>
        </p:txBody>
      </p:sp>
      <p:sp>
        <p:nvSpPr>
          <p:cNvPr id="8" name="Snip Same Side Corner Rectangle 7"/>
          <p:cNvSpPr/>
          <p:nvPr/>
        </p:nvSpPr>
        <p:spPr>
          <a:xfrm>
            <a:off x="251520" y="4636368"/>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sesungguhnya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mendirikan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dengan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separuh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adalah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seorang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bangun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9" name="Pentagon 8"/>
          <p:cNvSpPr/>
          <p:nvPr/>
        </p:nvSpPr>
        <p:spPr>
          <a:xfrm>
            <a:off x="179512" y="1187535"/>
            <a:ext cx="8856984" cy="1288593"/>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Pertama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Mendapat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pahala</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qiamullail</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668760"/>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716903"/>
            <a:ext cx="9144000"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228600"/>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28662" y="0"/>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p>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87523" y="2816696"/>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لَيْسَ صَلاَةٌ أَثْقَلَ عَلَى الْمُنَافِقِيْنَ مِنَ الْفَجْرِ وَالْعِشَاءِ</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a:p>
            <a:pPr algn="ctr" rtl="1">
              <a:defRPr/>
            </a:pP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وَلَوْ </a:t>
            </a: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يَعْلَمُوْنَ مَا </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فِيْهِمَا لَأَتَوْهُمَا </a:t>
            </a: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وَلَوْ حَبْوًا. </a:t>
            </a:r>
            <a:r>
              <a:rPr lang="ar-SA" sz="24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متفق عليه</a:t>
            </a:r>
          </a:p>
        </p:txBody>
      </p:sp>
      <p:sp>
        <p:nvSpPr>
          <p:cNvPr id="5" name="Snip Same Side Corner Rectangle 4"/>
          <p:cNvSpPr/>
          <p:nvPr/>
        </p:nvSpPr>
        <p:spPr>
          <a:xfrm>
            <a:off x="251520" y="4616896"/>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paling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atas</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orang-orang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Jikalau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tahu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kelebihan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terdapat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pada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keduanya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sudah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tentu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datang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masjid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walaupun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keadaan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merangkak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160512"/>
            <a:ext cx="8856984" cy="1576625"/>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Kedua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Membebaskan</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sifat</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defRPr/>
            </a:pPr>
            <a:endParaRPr lang="en-US" sz="11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179512" y="1143000"/>
            <a:ext cx="8830566" cy="3212412"/>
          </a:xfrm>
          <a:prstGeom prst="rect">
            <a:avLst/>
          </a:prstGeom>
          <a:noFill/>
          <a:ln w="9525">
            <a:noFill/>
            <a:miter lim="800000"/>
            <a:headEnd/>
            <a:tailEnd/>
          </a:ln>
        </p:spPr>
      </p:pic>
      <p:sp>
        <p:nvSpPr>
          <p:cNvPr id="4" name="TextBox 3"/>
          <p:cNvSpPr txBox="1"/>
          <p:nvPr/>
        </p:nvSpPr>
        <p:spPr>
          <a:xfrm>
            <a:off x="5724128" y="4038600"/>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5" name="Rectangle 4"/>
          <p:cNvSpPr/>
          <p:nvPr/>
        </p:nvSpPr>
        <p:spPr>
          <a:xfrm>
            <a:off x="142844" y="4549676"/>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6" name="Round Diagonal Corner Rectangle 5"/>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7" name="Notched Right Arrow 6"/>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83568" y="228600"/>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200" dirty="0"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200" dirty="0"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3200" dirty="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8600" y="2011740"/>
            <a:ext cx="8686800" cy="830997"/>
          </a:xfrm>
          <a:prstGeom prst="rect">
            <a:avLst/>
          </a:prstGeom>
          <a:solidFill>
            <a:schemeClr val="lt1">
              <a:alpha val="65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 صَلَّى عَلَىَّ وَاْحِدَةً صَلَّى اللهٌ عَلَيْهِ بِهَا عَشَرًا</a:t>
            </a:r>
            <a:endParaRPr lang="en-US" sz="4800"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89799"/>
            <a:ext cx="9144000" cy="1384995"/>
          </a:xfrm>
          <a:prstGeom prst="rect">
            <a:avLst/>
          </a:prstGeom>
          <a:noFill/>
          <a:ln w="9525">
            <a:noFill/>
          </a:ln>
        </p:spPr>
        <p:txBody>
          <a:bodyPr wrap="square">
            <a:spAutoFit/>
          </a:bodyPr>
          <a:lstStyle/>
          <a:p>
            <a:pPr algn="ctr">
              <a:defRPr/>
            </a:pP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Sesiapa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berselawat</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atasku</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satu</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selawat</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nescaya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selawat</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atasnya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sepuluh</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selawat</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7007939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a:defRPr/>
            </a:pP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3624102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وَالْمُؤْمِنَاتِ،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الأَحْيَاءِ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928462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1823208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24615"/>
            <a:ext cx="8784976"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845780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46682"/>
            <a:ext cx="878497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5024618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016239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66696" y="152400"/>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14634"/>
            <a:ext cx="9144000" cy="1754326"/>
          </a:xfrm>
          <a:prstGeom prst="rect">
            <a:avLst/>
          </a:prstGeom>
          <a:solidFill>
            <a:schemeClr val="bg1">
              <a:alpha val="47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230960"/>
            <a:ext cx="9144000" cy="224676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3446841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295400"/>
            <a:ext cx="8735886" cy="5078313"/>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defRPr/>
            </a:pP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اغْفِرْلَنَا ذُنُوْبَنَا وَلِوَالِدِيْنَا وَارْحَمْهُمَ كَمَا رَبَّوْنَا صِغَارَا،</a:t>
            </a:r>
            <a:endPar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مِن لَّدُنكَ رَحْمَةً وَهَيِّئْ لَنَا مِنْ أَمْرِنَا </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رَشَدًا.</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بَّنَا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endPar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dirty="0" err="1">
                <a:solidFill>
                  <a:prstClr val="black"/>
                </a:solidFill>
              </a:rPr>
              <a:t>Ya</a:t>
            </a:r>
            <a:r>
              <a:rPr lang="en-US" sz="2400" dirty="0">
                <a:solidFill>
                  <a:prstClr val="black"/>
                </a:solidFill>
              </a:rPr>
              <a:t> Allah, </a:t>
            </a:r>
            <a:r>
              <a:rPr lang="en-US" sz="2400" dirty="0" err="1">
                <a:solidFill>
                  <a:prstClr val="black"/>
                </a:solidFill>
              </a:rPr>
              <a:t>ampunilah</a:t>
            </a:r>
            <a:r>
              <a:rPr lang="en-US" sz="2400" dirty="0">
                <a:solidFill>
                  <a:prstClr val="black"/>
                </a:solidFill>
              </a:rPr>
              <a:t> </a:t>
            </a:r>
            <a:r>
              <a:rPr lang="en-US" sz="2400" dirty="0" err="1">
                <a:solidFill>
                  <a:prstClr val="black"/>
                </a:solidFill>
              </a:rPr>
              <a:t>dosa</a:t>
            </a:r>
            <a:r>
              <a:rPr lang="en-US" sz="2400" dirty="0">
                <a:solidFill>
                  <a:prstClr val="black"/>
                </a:solidFill>
              </a:rPr>
              <a:t> kami </a:t>
            </a:r>
            <a:r>
              <a:rPr lang="en-US" sz="2400" dirty="0" err="1">
                <a:solidFill>
                  <a:prstClr val="black"/>
                </a:solidFill>
              </a:rPr>
              <a:t>dan</a:t>
            </a:r>
            <a:r>
              <a:rPr lang="en-US" sz="2400" dirty="0">
                <a:solidFill>
                  <a:prstClr val="black"/>
                </a:solidFill>
              </a:rPr>
              <a:t> </a:t>
            </a:r>
            <a:r>
              <a:rPr lang="en-US" sz="2400" dirty="0" err="1">
                <a:solidFill>
                  <a:prstClr val="black"/>
                </a:solidFill>
              </a:rPr>
              <a:t>dosa</a:t>
            </a:r>
            <a:r>
              <a:rPr lang="en-US" sz="2400" dirty="0">
                <a:solidFill>
                  <a:prstClr val="black"/>
                </a:solidFill>
              </a:rPr>
              <a:t> </a:t>
            </a:r>
            <a:r>
              <a:rPr lang="en-US" sz="2400" dirty="0" err="1">
                <a:solidFill>
                  <a:prstClr val="black"/>
                </a:solidFill>
              </a:rPr>
              <a:t>kedua</a:t>
            </a:r>
            <a:r>
              <a:rPr lang="en-US" sz="2400" dirty="0">
                <a:solidFill>
                  <a:prstClr val="black"/>
                </a:solidFill>
              </a:rPr>
              <a:t> </a:t>
            </a:r>
            <a:r>
              <a:rPr lang="en-US" sz="2400" dirty="0" err="1">
                <a:solidFill>
                  <a:prstClr val="black"/>
                </a:solidFill>
              </a:rPr>
              <a:t>ibu</a:t>
            </a:r>
            <a:r>
              <a:rPr lang="en-US" sz="2400" dirty="0">
                <a:solidFill>
                  <a:prstClr val="black"/>
                </a:solidFill>
              </a:rPr>
              <a:t> </a:t>
            </a:r>
            <a:r>
              <a:rPr lang="en-US" sz="2400" dirty="0" err="1">
                <a:solidFill>
                  <a:prstClr val="black"/>
                </a:solidFill>
              </a:rPr>
              <a:t>bapa</a:t>
            </a:r>
            <a:r>
              <a:rPr lang="en-US" sz="2400" dirty="0">
                <a:solidFill>
                  <a:prstClr val="black"/>
                </a:solidFill>
              </a:rPr>
              <a:t> kami, </a:t>
            </a:r>
            <a:r>
              <a:rPr lang="en-US" sz="2400" dirty="0" err="1">
                <a:solidFill>
                  <a:prstClr val="black"/>
                </a:solidFill>
              </a:rPr>
              <a:t>peliharalah</a:t>
            </a:r>
            <a:r>
              <a:rPr lang="en-US" sz="2400" dirty="0">
                <a:solidFill>
                  <a:prstClr val="black"/>
                </a:solidFill>
              </a:rPr>
              <a:t> kami  </a:t>
            </a:r>
            <a:r>
              <a:rPr lang="en-US" sz="2400" dirty="0" err="1">
                <a:solidFill>
                  <a:prstClr val="black"/>
                </a:solidFill>
              </a:rPr>
              <a:t>sebagaimana</a:t>
            </a:r>
            <a:r>
              <a:rPr lang="en-US" sz="2400" dirty="0">
                <a:solidFill>
                  <a:prstClr val="black"/>
                </a:solidFill>
              </a:rPr>
              <a:t> </a:t>
            </a:r>
            <a:r>
              <a:rPr lang="en-US" sz="2400" dirty="0" err="1">
                <a:solidFill>
                  <a:prstClr val="black"/>
                </a:solidFill>
              </a:rPr>
              <a:t>mereka</a:t>
            </a:r>
            <a:r>
              <a:rPr lang="en-US" sz="2400" dirty="0">
                <a:solidFill>
                  <a:prstClr val="black"/>
                </a:solidFill>
              </a:rPr>
              <a:t> </a:t>
            </a:r>
            <a:r>
              <a:rPr lang="en-US" sz="2400" dirty="0" err="1">
                <a:solidFill>
                  <a:prstClr val="black"/>
                </a:solidFill>
              </a:rPr>
              <a:t>menjaga</a:t>
            </a:r>
            <a:r>
              <a:rPr lang="en-US" sz="2400" dirty="0">
                <a:solidFill>
                  <a:prstClr val="black"/>
                </a:solidFill>
              </a:rPr>
              <a:t> kami </a:t>
            </a:r>
            <a:r>
              <a:rPr lang="en-US" sz="2400" dirty="0" err="1">
                <a:solidFill>
                  <a:prstClr val="black"/>
                </a:solidFill>
              </a:rPr>
              <a:t>semenjak</a:t>
            </a:r>
            <a:r>
              <a:rPr lang="en-US" sz="2400" dirty="0">
                <a:solidFill>
                  <a:prstClr val="black"/>
                </a:solidFill>
              </a:rPr>
              <a:t> </a:t>
            </a:r>
            <a:r>
              <a:rPr lang="en-US" sz="2400" dirty="0" err="1">
                <a:solidFill>
                  <a:prstClr val="black"/>
                </a:solidFill>
              </a:rPr>
              <a:t>kecil</a:t>
            </a:r>
            <a:r>
              <a:rPr lang="en-US" sz="2400" dirty="0">
                <a:solidFill>
                  <a:prstClr val="black"/>
                </a:solidFill>
              </a:rPr>
              <a:t>. </a:t>
            </a:r>
            <a:r>
              <a:rPr lang="en-US" sz="2400" dirty="0" err="1">
                <a:solidFill>
                  <a:prstClr val="black"/>
                </a:solidFill>
              </a:rPr>
              <a:t>Ya</a:t>
            </a:r>
            <a:r>
              <a:rPr lang="en-US" sz="2400" dirty="0">
                <a:solidFill>
                  <a:prstClr val="black"/>
                </a:solidFill>
              </a:rPr>
              <a:t> </a:t>
            </a:r>
            <a:r>
              <a:rPr lang="en-US" sz="2400" dirty="0" err="1">
                <a:solidFill>
                  <a:prstClr val="black"/>
                </a:solidFill>
              </a:rPr>
              <a:t>Tuhan</a:t>
            </a:r>
            <a:r>
              <a:rPr lang="en-US" sz="2400" dirty="0">
                <a:solidFill>
                  <a:prstClr val="black"/>
                </a:solidFill>
              </a:rPr>
              <a:t> kami! </a:t>
            </a:r>
            <a:r>
              <a:rPr lang="en-US" sz="2400" dirty="0" err="1">
                <a:solidFill>
                  <a:prstClr val="black"/>
                </a:solidFill>
              </a:rPr>
              <a:t>Sesungguhnya</a:t>
            </a:r>
            <a:r>
              <a:rPr lang="en-US" sz="2400" dirty="0">
                <a:solidFill>
                  <a:prstClr val="black"/>
                </a:solidFill>
              </a:rPr>
              <a:t> kami </a:t>
            </a:r>
            <a:r>
              <a:rPr lang="en-US" sz="2400" dirty="0" err="1">
                <a:solidFill>
                  <a:prstClr val="black"/>
                </a:solidFill>
              </a:rPr>
              <a:t>dengar</a:t>
            </a:r>
            <a:r>
              <a:rPr lang="en-US" sz="2400" dirty="0">
                <a:solidFill>
                  <a:prstClr val="black"/>
                </a:solidFill>
              </a:rPr>
              <a:t> </a:t>
            </a:r>
            <a:r>
              <a:rPr lang="en-US" sz="2400" dirty="0" err="1">
                <a:solidFill>
                  <a:prstClr val="black"/>
                </a:solidFill>
              </a:rPr>
              <a:t>seruan</a:t>
            </a:r>
            <a:r>
              <a:rPr lang="en-US" sz="2400" dirty="0">
                <a:solidFill>
                  <a:prstClr val="black"/>
                </a:solidFill>
              </a:rPr>
              <a:t> yang </a:t>
            </a:r>
            <a:r>
              <a:rPr lang="en-US" sz="2400" dirty="0" err="1">
                <a:solidFill>
                  <a:prstClr val="black"/>
                </a:solidFill>
              </a:rPr>
              <a:t>menyeru</a:t>
            </a:r>
            <a:r>
              <a:rPr lang="en-US" sz="2400" dirty="0">
                <a:solidFill>
                  <a:prstClr val="black"/>
                </a:solidFill>
              </a:rPr>
              <a:t> </a:t>
            </a:r>
            <a:r>
              <a:rPr lang="en-US" sz="2400" dirty="0" err="1">
                <a:solidFill>
                  <a:prstClr val="black"/>
                </a:solidFill>
              </a:rPr>
              <a:t>kepada</a:t>
            </a:r>
            <a:r>
              <a:rPr lang="en-US" sz="2400" dirty="0">
                <a:solidFill>
                  <a:prstClr val="black"/>
                </a:solidFill>
              </a:rPr>
              <a:t> </a:t>
            </a:r>
            <a:r>
              <a:rPr lang="en-US" sz="2400" dirty="0" err="1">
                <a:solidFill>
                  <a:prstClr val="black"/>
                </a:solidFill>
              </a:rPr>
              <a:t>iman</a:t>
            </a:r>
            <a:r>
              <a:rPr lang="en-US" sz="2400" dirty="0">
                <a:solidFill>
                  <a:prstClr val="black"/>
                </a:solidFill>
              </a:rPr>
              <a:t>, </a:t>
            </a:r>
            <a:r>
              <a:rPr lang="en-US" sz="2400" dirty="0" err="1">
                <a:solidFill>
                  <a:prstClr val="black"/>
                </a:solidFill>
              </a:rPr>
              <a:t>katanya</a:t>
            </a:r>
            <a:r>
              <a:rPr lang="en-US" sz="2400" dirty="0">
                <a:solidFill>
                  <a:prstClr val="black"/>
                </a:solidFill>
              </a:rPr>
              <a:t>: </a:t>
            </a:r>
            <a:r>
              <a:rPr lang="en-US" sz="2400" dirty="0" err="1">
                <a:solidFill>
                  <a:prstClr val="black"/>
                </a:solidFill>
              </a:rPr>
              <a:t>Berimanlah</a:t>
            </a:r>
            <a:r>
              <a:rPr lang="en-US" sz="2400" dirty="0">
                <a:solidFill>
                  <a:prstClr val="black"/>
                </a:solidFill>
              </a:rPr>
              <a:t> </a:t>
            </a:r>
            <a:r>
              <a:rPr lang="en-US" sz="2400" dirty="0" err="1">
                <a:solidFill>
                  <a:prstClr val="black"/>
                </a:solidFill>
              </a:rPr>
              <a:t>kamu</a:t>
            </a:r>
            <a:r>
              <a:rPr lang="en-US" sz="2400" dirty="0">
                <a:solidFill>
                  <a:prstClr val="black"/>
                </a:solidFill>
              </a:rPr>
              <a:t> </a:t>
            </a:r>
            <a:r>
              <a:rPr lang="en-US" sz="2400" dirty="0" err="1">
                <a:solidFill>
                  <a:prstClr val="black"/>
                </a:solidFill>
              </a:rPr>
              <a:t>kepada</a:t>
            </a:r>
            <a:r>
              <a:rPr lang="en-US" sz="2400" dirty="0">
                <a:solidFill>
                  <a:prstClr val="black"/>
                </a:solidFill>
              </a:rPr>
              <a:t> </a:t>
            </a:r>
            <a:r>
              <a:rPr lang="en-US" sz="2400" dirty="0" err="1">
                <a:solidFill>
                  <a:prstClr val="black"/>
                </a:solidFill>
              </a:rPr>
              <a:t>Tuhan</a:t>
            </a:r>
            <a:r>
              <a:rPr lang="en-US" sz="2400" dirty="0">
                <a:solidFill>
                  <a:prstClr val="black"/>
                </a:solidFill>
              </a:rPr>
              <a:t> </a:t>
            </a:r>
            <a:r>
              <a:rPr lang="en-US" sz="2400" dirty="0" err="1">
                <a:solidFill>
                  <a:prstClr val="black"/>
                </a:solidFill>
              </a:rPr>
              <a:t>kamu</a:t>
            </a:r>
            <a:r>
              <a:rPr lang="en-US" sz="2400" dirty="0">
                <a:solidFill>
                  <a:prstClr val="black"/>
                </a:solidFill>
              </a:rPr>
              <a:t>, </a:t>
            </a:r>
            <a:r>
              <a:rPr lang="en-US" sz="2400" dirty="0" err="1">
                <a:solidFill>
                  <a:prstClr val="black"/>
                </a:solidFill>
              </a:rPr>
              <a:t>maka</a:t>
            </a:r>
            <a:r>
              <a:rPr lang="en-US" sz="2400" dirty="0">
                <a:solidFill>
                  <a:prstClr val="black"/>
                </a:solidFill>
              </a:rPr>
              <a:t> </a:t>
            </a:r>
            <a:r>
              <a:rPr lang="en-US" sz="2400" dirty="0" err="1">
                <a:solidFill>
                  <a:prstClr val="black"/>
                </a:solidFill>
              </a:rPr>
              <a:t>kamipun</a:t>
            </a:r>
            <a:r>
              <a:rPr lang="en-US" sz="2400" dirty="0">
                <a:solidFill>
                  <a:prstClr val="black"/>
                </a:solidFill>
              </a:rPr>
              <a:t> </a:t>
            </a:r>
            <a:r>
              <a:rPr lang="en-US" sz="2400" dirty="0" err="1" smtClean="0">
                <a:solidFill>
                  <a:prstClr val="black"/>
                </a:solidFill>
              </a:rPr>
              <a:t>beriman</a:t>
            </a:r>
            <a:r>
              <a:rPr lang="en-US" sz="2400" dirty="0" smtClean="0">
                <a:solidFill>
                  <a:prstClr val="black"/>
                </a:solidFill>
              </a:rPr>
              <a:t>. </a:t>
            </a:r>
            <a:r>
              <a:rPr lang="en-US" sz="2400" dirty="0" err="1" smtClean="0">
                <a:solidFill>
                  <a:prstClr val="black"/>
                </a:solidFill>
              </a:rPr>
              <a:t>Kurniakanlah</a:t>
            </a:r>
            <a:r>
              <a:rPr lang="en-US" sz="2400" dirty="0" smtClean="0">
                <a:solidFill>
                  <a:prstClr val="black"/>
                </a:solidFill>
              </a:rPr>
              <a:t> </a:t>
            </a:r>
            <a:r>
              <a:rPr lang="en-US" sz="2400" dirty="0" err="1">
                <a:solidFill>
                  <a:prstClr val="black"/>
                </a:solidFill>
              </a:rPr>
              <a:t>Kepada</a:t>
            </a:r>
            <a:r>
              <a:rPr lang="en-US" sz="2400" dirty="0">
                <a:solidFill>
                  <a:prstClr val="black"/>
                </a:solidFill>
              </a:rPr>
              <a:t> Kami </a:t>
            </a:r>
            <a:r>
              <a:rPr lang="en-US" sz="2400" dirty="0" err="1">
                <a:solidFill>
                  <a:prstClr val="black"/>
                </a:solidFill>
              </a:rPr>
              <a:t>Kebaikan</a:t>
            </a:r>
            <a:r>
              <a:rPr lang="en-US" sz="2400" dirty="0">
                <a:solidFill>
                  <a:prstClr val="black"/>
                </a:solidFill>
              </a:rPr>
              <a:t> Di </a:t>
            </a:r>
            <a:r>
              <a:rPr lang="en-US" sz="2400" dirty="0" err="1">
                <a:solidFill>
                  <a:prstClr val="black"/>
                </a:solidFill>
              </a:rPr>
              <a:t>Dunia</a:t>
            </a:r>
            <a:r>
              <a:rPr lang="en-US" sz="2400" dirty="0">
                <a:solidFill>
                  <a:prstClr val="black"/>
                </a:solidFill>
              </a:rPr>
              <a:t> Dan </a:t>
            </a:r>
            <a:r>
              <a:rPr lang="en-US" sz="2400" dirty="0" err="1">
                <a:solidFill>
                  <a:prstClr val="black"/>
                </a:solidFill>
              </a:rPr>
              <a:t>Kebaikan</a:t>
            </a:r>
            <a:r>
              <a:rPr lang="en-US" sz="2400" dirty="0">
                <a:solidFill>
                  <a:prstClr val="black"/>
                </a:solidFill>
              </a:rPr>
              <a:t> Di </a:t>
            </a:r>
            <a:r>
              <a:rPr lang="en-US" sz="2400" dirty="0" err="1">
                <a:solidFill>
                  <a:prstClr val="black"/>
                </a:solidFill>
              </a:rPr>
              <a:t>Akhirat</a:t>
            </a:r>
            <a:r>
              <a:rPr lang="en-US" sz="2400" dirty="0">
                <a:solidFill>
                  <a:prstClr val="black"/>
                </a:solidFill>
              </a:rPr>
              <a:t> Serta </a:t>
            </a:r>
            <a:r>
              <a:rPr lang="en-US" sz="2400" dirty="0" err="1">
                <a:solidFill>
                  <a:prstClr val="black"/>
                </a:solidFill>
              </a:rPr>
              <a:t>Hindarilah</a:t>
            </a:r>
            <a:r>
              <a:rPr lang="en-US" sz="2400" dirty="0">
                <a:solidFill>
                  <a:prstClr val="black"/>
                </a:solidFill>
              </a:rPr>
              <a:t> Kami Dari </a:t>
            </a:r>
            <a:r>
              <a:rPr lang="en-US" sz="2400" dirty="0" err="1">
                <a:solidFill>
                  <a:prstClr val="black"/>
                </a:solidFill>
              </a:rPr>
              <a:t>Seksaan</a:t>
            </a:r>
            <a:r>
              <a:rPr lang="en-US" sz="2400" dirty="0">
                <a:solidFill>
                  <a:prstClr val="black"/>
                </a:solidFill>
              </a:rPr>
              <a:t> </a:t>
            </a:r>
            <a:r>
              <a:rPr lang="en-US" sz="2400" dirty="0" err="1">
                <a:solidFill>
                  <a:prstClr val="black"/>
                </a:solidFill>
              </a:rPr>
              <a:t>Neraka</a:t>
            </a:r>
            <a:r>
              <a:rPr lang="en-US" sz="2400"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30618512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8281019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811125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1657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224" y="0"/>
            <a:ext cx="9121775" cy="6858000"/>
          </a:xfrm>
          <a:prstGeom prst="rect">
            <a:avLst/>
          </a:prstGeom>
          <a:noFill/>
          <a:ln w="9525">
            <a:noFill/>
            <a:miter lim="800000"/>
            <a:headEnd/>
            <a:tailEnd/>
          </a:ln>
          <a:effectLst/>
        </p:spPr>
      </p:pic>
      <p:sp>
        <p:nvSpPr>
          <p:cNvPr id="3" name="Rectangle 2"/>
          <p:cNvSpPr/>
          <p:nvPr/>
        </p:nvSpPr>
        <p:spPr>
          <a:xfrm>
            <a:off x="179512" y="685800"/>
            <a:ext cx="8856984" cy="6186309"/>
          </a:xfrm>
          <a:prstGeom prst="rect">
            <a:avLst/>
          </a:prstGeom>
          <a:solidFill>
            <a:schemeClr val="bg1">
              <a:alpha val="56000"/>
            </a:schemeClr>
          </a:solidFill>
        </p:spPr>
        <p:txBody>
          <a:bodyPr wrap="square">
            <a:spAutoFit/>
          </a:bodyPr>
          <a:lstStyle/>
          <a:p>
            <a:pPr algn="ctr">
              <a:defRPr/>
            </a:pPr>
            <a:r>
              <a:rPr lang="en-MY" sz="1400" b="1" dirty="0">
                <a:solidFill>
                  <a:prstClr val="black"/>
                </a:solidFill>
                <a:effectLst>
                  <a:outerShdw blurRad="38100" dist="38100" dir="2700000" algn="tl">
                    <a:srgbClr val="000000">
                      <a:alpha val="43137"/>
                    </a:srgbClr>
                  </a:outerShdw>
                </a:effectLst>
                <a:cs typeface="Arial" charset="0"/>
              </a:rPr>
              <a:t>INTISARI KHUTBAH JUMAAT PADA </a:t>
            </a:r>
            <a:r>
              <a:rPr lang="en-US" sz="1400" b="1" dirty="0" smtClean="0">
                <a:solidFill>
                  <a:prstClr val="black"/>
                </a:solidFill>
                <a:effectLst>
                  <a:outerShdw blurRad="38100" dist="38100" dir="2700000" algn="tl">
                    <a:srgbClr val="000000">
                      <a:alpha val="43137"/>
                    </a:srgbClr>
                  </a:outerShdw>
                </a:effectLst>
                <a:cs typeface="Arial" charset="0"/>
              </a:rPr>
              <a:t>30</a:t>
            </a:r>
            <a:r>
              <a:rPr lang="en-MY" sz="1400" b="1" dirty="0" smtClean="0">
                <a:solidFill>
                  <a:prstClr val="black"/>
                </a:solidFill>
                <a:effectLst>
                  <a:outerShdw blurRad="38100" dist="38100" dir="2700000" algn="tl">
                    <a:srgbClr val="000000">
                      <a:alpha val="43137"/>
                    </a:srgbClr>
                  </a:outerShdw>
                </a:effectLst>
                <a:cs typeface="Arial" charset="0"/>
              </a:rPr>
              <a:t>/11/2018</a:t>
            </a:r>
            <a:endParaRPr lang="en-MY" sz="1400" b="1" dirty="0" smtClean="0">
              <a:solidFill>
                <a:prstClr val="black"/>
              </a:solidFill>
              <a:effectLst>
                <a:outerShdw blurRad="38100" dist="38100" dir="2700000" algn="tl">
                  <a:srgbClr val="000000">
                    <a:alpha val="43137"/>
                  </a:srgbClr>
                </a:outerShdw>
              </a:effectLst>
              <a:cs typeface="Arial" charset="0"/>
            </a:endParaRPr>
          </a:p>
          <a:p>
            <a:pPr algn="ctr">
              <a:defRPr/>
            </a:pPr>
            <a:endParaRPr lang="en-MY" sz="800" b="1" dirty="0">
              <a:solidFill>
                <a:prstClr val="black"/>
              </a:solidFill>
              <a:effectLst>
                <a:outerShdw blurRad="38100" dist="38100" dir="2700000" algn="tl">
                  <a:srgbClr val="000000">
                    <a:alpha val="43137"/>
                  </a:srgbClr>
                </a:outerShdw>
              </a:effectLst>
              <a:cs typeface="Arial" charset="0"/>
            </a:endParaRPr>
          </a:p>
          <a:p>
            <a:pPr algn="ctr">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MEWARISI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SEMANGAT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ITQANUL MULUK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BI TA'DILIS SULUK </a:t>
            </a:r>
            <a:endPar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US" sz="9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ITQANUL MULUK </a:t>
            </a:r>
            <a:r>
              <a:rPr lang="en-US" sz="1700" b="1" dirty="0">
                <a:solidFill>
                  <a:prstClr val="black"/>
                </a:solidFill>
                <a:effectLst>
                  <a:glow rad="101600">
                    <a:prstClr val="white">
                      <a:alpha val="60000"/>
                    </a:prstClr>
                  </a:glow>
                </a:effectLst>
                <a:cs typeface="Arial" charset="0"/>
              </a:rPr>
              <a:t>BI TA'DILIS SULUK IALAH UNDANG2 TUBUH N.TERENGGANU </a:t>
            </a:r>
            <a:r>
              <a:rPr lang="en-US" sz="1700" b="1" dirty="0" smtClean="0">
                <a:solidFill>
                  <a:prstClr val="black"/>
                </a:solidFill>
                <a:effectLst>
                  <a:glow rad="101600">
                    <a:prstClr val="white">
                      <a:alpha val="60000"/>
                    </a:prstClr>
                  </a:glow>
                </a:effectLst>
                <a:cs typeface="Arial" charset="0"/>
              </a:rPr>
              <a:t>YANG </a:t>
            </a:r>
            <a:r>
              <a:rPr lang="en-US" sz="1700" b="1" dirty="0">
                <a:solidFill>
                  <a:prstClr val="black"/>
                </a:solidFill>
                <a:effectLst>
                  <a:glow rad="101600">
                    <a:prstClr val="white">
                      <a:alpha val="60000"/>
                    </a:prstClr>
                  </a:glow>
                </a:effectLst>
                <a:cs typeface="Arial" charset="0"/>
              </a:rPr>
              <a:t>DI GUBAL </a:t>
            </a:r>
            <a:r>
              <a:rPr lang="en-US" sz="1700" b="1" dirty="0" smtClean="0">
                <a:solidFill>
                  <a:prstClr val="black"/>
                </a:solidFill>
                <a:effectLst>
                  <a:glow rad="101600">
                    <a:prstClr val="white">
                      <a:alpha val="60000"/>
                    </a:prstClr>
                  </a:glow>
                </a:effectLst>
                <a:cs typeface="Arial" charset="0"/>
              </a:rPr>
              <a:t>PADA </a:t>
            </a:r>
            <a:r>
              <a:rPr lang="en-US" sz="1700" b="1" dirty="0">
                <a:solidFill>
                  <a:prstClr val="black"/>
                </a:solidFill>
                <a:effectLst>
                  <a:glow rad="101600">
                    <a:prstClr val="white">
                      <a:alpha val="60000"/>
                    </a:prstClr>
                  </a:glow>
                </a:effectLst>
                <a:cs typeface="Arial" charset="0"/>
              </a:rPr>
              <a:t>TAHUN 1911 DI SAAT PENGARUH PENJAJAH BRITISH SEDANG MENJALAR DI TANAH MELAYU. UNDANG2 </a:t>
            </a:r>
            <a:r>
              <a:rPr lang="en-US" sz="1700" b="1" dirty="0" smtClean="0">
                <a:solidFill>
                  <a:prstClr val="black"/>
                </a:solidFill>
                <a:effectLst>
                  <a:glow rad="101600">
                    <a:prstClr val="white">
                      <a:alpha val="60000"/>
                    </a:prstClr>
                  </a:glow>
                </a:effectLst>
                <a:cs typeface="Arial" charset="0"/>
              </a:rPr>
              <a:t>YANG </a:t>
            </a:r>
            <a:r>
              <a:rPr lang="en-US" sz="1700" b="1" dirty="0">
                <a:solidFill>
                  <a:prstClr val="black"/>
                </a:solidFill>
                <a:effectLst>
                  <a:glow rad="101600">
                    <a:prstClr val="white">
                      <a:alpha val="60000"/>
                    </a:prstClr>
                  </a:glow>
                </a:effectLst>
                <a:cs typeface="Arial" charset="0"/>
              </a:rPr>
              <a:t>DIGUBAL BERSAMA ULAMA' ITU ADALAH  BAGI TUJUAN KELANGSUNGAN PEMERINTAHAN DAN KEHIDUPAN </a:t>
            </a:r>
            <a:r>
              <a:rPr lang="en-US" sz="1700" b="1" dirty="0" smtClean="0">
                <a:solidFill>
                  <a:prstClr val="black"/>
                </a:solidFill>
                <a:effectLst>
                  <a:glow rad="101600">
                    <a:prstClr val="white">
                      <a:alpha val="60000"/>
                    </a:prstClr>
                  </a:glow>
                </a:effectLst>
                <a:cs typeface="Arial" charset="0"/>
              </a:rPr>
              <a:t>BERBUDAYA </a:t>
            </a:r>
            <a:r>
              <a:rPr lang="en-US" sz="1700" b="1" dirty="0">
                <a:solidFill>
                  <a:prstClr val="black"/>
                </a:solidFill>
                <a:effectLst>
                  <a:glow rad="101600">
                    <a:prstClr val="white">
                      <a:alpha val="60000"/>
                    </a:prstClr>
                  </a:glow>
                </a:effectLst>
                <a:cs typeface="Arial" charset="0"/>
              </a:rPr>
              <a:t>ISLAM DI NEGERI INI</a:t>
            </a:r>
            <a:r>
              <a:rPr lang="en-US" sz="17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en-US" sz="11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UNDANG2 </a:t>
            </a:r>
            <a:r>
              <a:rPr lang="en-US" sz="1700" b="1" dirty="0">
                <a:solidFill>
                  <a:prstClr val="black"/>
                </a:solidFill>
                <a:effectLst>
                  <a:glow rad="101600">
                    <a:prstClr val="white">
                      <a:alpha val="60000"/>
                    </a:prstClr>
                  </a:glow>
                </a:effectLst>
                <a:cs typeface="Arial" charset="0"/>
              </a:rPr>
              <a:t>INI MERUPAKAN SATU USAHA MULIA DAN BERANI SERTA SATU2NYA  DI ASIA TENGGARA BAGI MENEGAKKAN SISTEM </a:t>
            </a:r>
            <a:r>
              <a:rPr lang="en-US" sz="1700" b="1" dirty="0" smtClean="0">
                <a:solidFill>
                  <a:prstClr val="black"/>
                </a:solidFill>
                <a:effectLst>
                  <a:glow rad="101600">
                    <a:prstClr val="white">
                      <a:alpha val="60000"/>
                    </a:prstClr>
                  </a:glow>
                </a:effectLst>
                <a:cs typeface="Arial" charset="0"/>
              </a:rPr>
              <a:t>PEMERINTAHAN </a:t>
            </a:r>
            <a:r>
              <a:rPr lang="en-US" sz="1700" b="1" dirty="0">
                <a:solidFill>
                  <a:prstClr val="black"/>
                </a:solidFill>
                <a:effectLst>
                  <a:glow rad="101600">
                    <a:prstClr val="white">
                      <a:alpha val="60000"/>
                    </a:prstClr>
                  </a:glow>
                </a:effectLst>
                <a:cs typeface="Arial" charset="0"/>
              </a:rPr>
              <a:t>BERLANDASKAN </a:t>
            </a:r>
            <a:r>
              <a:rPr lang="en-US" sz="1700" b="1" dirty="0" smtClean="0">
                <a:solidFill>
                  <a:prstClr val="black"/>
                </a:solidFill>
                <a:effectLst>
                  <a:glow rad="101600">
                    <a:prstClr val="white">
                      <a:alpha val="60000"/>
                    </a:prstClr>
                  </a:glow>
                </a:effectLst>
                <a:cs typeface="Arial" charset="0"/>
              </a:rPr>
              <a:t>ISLAM, </a:t>
            </a:r>
            <a:r>
              <a:rPr lang="en-US" sz="1700" b="1" dirty="0">
                <a:solidFill>
                  <a:prstClr val="black"/>
                </a:solidFill>
                <a:effectLst>
                  <a:glow rad="101600">
                    <a:prstClr val="white">
                      <a:alpha val="60000"/>
                    </a:prstClr>
                  </a:glow>
                </a:effectLst>
                <a:cs typeface="Arial" charset="0"/>
              </a:rPr>
              <a:t>BERHADAPAN </a:t>
            </a:r>
            <a:r>
              <a:rPr lang="en-US" sz="1700" b="1" dirty="0" smtClean="0">
                <a:solidFill>
                  <a:prstClr val="black"/>
                </a:solidFill>
                <a:effectLst>
                  <a:glow rad="101600">
                    <a:prstClr val="white">
                      <a:alpha val="60000"/>
                    </a:prstClr>
                  </a:glow>
                </a:effectLst>
                <a:cs typeface="Arial" charset="0"/>
              </a:rPr>
              <a:t>DENGAN </a:t>
            </a:r>
            <a:r>
              <a:rPr lang="en-US" sz="1700" b="1" dirty="0">
                <a:solidFill>
                  <a:prstClr val="black"/>
                </a:solidFill>
                <a:effectLst>
                  <a:glow rad="101600">
                    <a:prstClr val="white">
                      <a:alpha val="60000"/>
                    </a:prstClr>
                  </a:glow>
                </a:effectLst>
                <a:cs typeface="Arial" charset="0"/>
              </a:rPr>
              <a:t>CITA2 BRITISH </a:t>
            </a:r>
            <a:r>
              <a:rPr lang="en-US" sz="1700" b="1" dirty="0" smtClean="0">
                <a:solidFill>
                  <a:prstClr val="black"/>
                </a:solidFill>
                <a:effectLst>
                  <a:glow rad="101600">
                    <a:prstClr val="white">
                      <a:alpha val="60000"/>
                    </a:prstClr>
                  </a:glow>
                </a:effectLst>
                <a:cs typeface="Arial" charset="0"/>
              </a:rPr>
              <a:t>YANG </a:t>
            </a:r>
            <a:r>
              <a:rPr lang="en-US" sz="1700" b="1" dirty="0">
                <a:solidFill>
                  <a:prstClr val="black"/>
                </a:solidFill>
                <a:effectLst>
                  <a:glow rad="101600">
                    <a:prstClr val="white">
                      <a:alpha val="60000"/>
                    </a:prstClr>
                  </a:glow>
                </a:effectLst>
                <a:cs typeface="Arial" charset="0"/>
              </a:rPr>
              <a:t>MAHU MENERAPKAN </a:t>
            </a:r>
            <a:r>
              <a:rPr lang="en-US" sz="1700" b="1" dirty="0" smtClean="0">
                <a:solidFill>
                  <a:prstClr val="black"/>
                </a:solidFill>
                <a:effectLst>
                  <a:glow rad="101600">
                    <a:prstClr val="white">
                      <a:alpha val="60000"/>
                    </a:prstClr>
                  </a:glow>
                </a:effectLst>
                <a:cs typeface="Arial" charset="0"/>
              </a:rPr>
              <a:t>TAMADUN </a:t>
            </a:r>
            <a:r>
              <a:rPr lang="en-US" sz="1700" b="1" dirty="0">
                <a:solidFill>
                  <a:prstClr val="black"/>
                </a:solidFill>
                <a:effectLst>
                  <a:glow rad="101600">
                    <a:prstClr val="white">
                      <a:alpha val="60000"/>
                    </a:prstClr>
                  </a:glow>
                </a:effectLst>
                <a:cs typeface="Arial" charset="0"/>
              </a:rPr>
              <a:t>BARAT </a:t>
            </a:r>
            <a:r>
              <a:rPr lang="en-US" sz="1700" b="1" dirty="0" smtClean="0">
                <a:solidFill>
                  <a:prstClr val="black"/>
                </a:solidFill>
                <a:effectLst>
                  <a:glow rad="101600">
                    <a:prstClr val="white">
                      <a:alpha val="60000"/>
                    </a:prstClr>
                  </a:glow>
                </a:effectLst>
                <a:cs typeface="Arial" charset="0"/>
              </a:rPr>
              <a:t>YANG </a:t>
            </a:r>
            <a:r>
              <a:rPr lang="en-US" sz="1700" b="1" dirty="0">
                <a:solidFill>
                  <a:prstClr val="black"/>
                </a:solidFill>
                <a:effectLst>
                  <a:glow rad="101600">
                    <a:prstClr val="white">
                      <a:alpha val="60000"/>
                    </a:prstClr>
                  </a:glow>
                </a:effectLst>
                <a:cs typeface="Arial" charset="0"/>
              </a:rPr>
              <a:t>MELINDUNGI GERAKAN HALUS MENGKRISTIANKAN ANAK JAJAHAN</a:t>
            </a:r>
            <a:r>
              <a:rPr lang="en-US" sz="17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en-US" sz="10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SULTAN </a:t>
            </a:r>
            <a:r>
              <a:rPr lang="en-US" sz="1700" b="1" dirty="0">
                <a:solidFill>
                  <a:prstClr val="black"/>
                </a:solidFill>
                <a:effectLst>
                  <a:glow rad="101600">
                    <a:prstClr val="white">
                      <a:alpha val="60000"/>
                    </a:prstClr>
                  </a:glow>
                </a:effectLst>
                <a:cs typeface="Arial" charset="0"/>
              </a:rPr>
              <a:t>ZAINAL ABIDIN KETIGA PENGGERAK UTAMA ITQANUL MULUK INI MEMBUATKAN PENJAJAH MENGAKUI KEBIJAKSANAAN BAGINDA. INI MENYEBABKAN </a:t>
            </a:r>
            <a:r>
              <a:rPr lang="en-US" sz="1700" b="1" dirty="0" smtClean="0">
                <a:solidFill>
                  <a:prstClr val="black"/>
                </a:solidFill>
                <a:effectLst>
                  <a:glow rad="101600">
                    <a:prstClr val="white">
                      <a:alpha val="60000"/>
                    </a:prstClr>
                  </a:glow>
                </a:effectLst>
                <a:cs typeface="Arial" charset="0"/>
              </a:rPr>
              <a:t>NEGERI TERENGGANU </a:t>
            </a:r>
            <a:r>
              <a:rPr lang="en-US" sz="1700" b="1" dirty="0">
                <a:solidFill>
                  <a:prstClr val="black"/>
                </a:solidFill>
                <a:effectLst>
                  <a:glow rad="101600">
                    <a:prstClr val="white">
                      <a:alpha val="60000"/>
                    </a:prstClr>
                  </a:glow>
                </a:effectLst>
                <a:cs typeface="Arial" charset="0"/>
              </a:rPr>
              <a:t>KEKAL SEBAGAI KERAJAAN ISLAM BERDAULAT</a:t>
            </a:r>
            <a:r>
              <a:rPr lang="en-US" sz="17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en-US" sz="10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SEJARAH </a:t>
            </a:r>
            <a:r>
              <a:rPr lang="en-US" sz="1700" b="1" dirty="0">
                <a:solidFill>
                  <a:prstClr val="black"/>
                </a:solidFill>
                <a:effectLst>
                  <a:glow rad="101600">
                    <a:prstClr val="white">
                      <a:alpha val="60000"/>
                    </a:prstClr>
                  </a:glow>
                </a:effectLst>
                <a:cs typeface="Arial" charset="0"/>
              </a:rPr>
              <a:t>DAN SITUASI KINI MENUNJUKKAN KEGAGALAN KERAJAAN ISLAM MENERIMA PENGARUH BARAT DAN SEDANG BERUSAHA KEMBALI </a:t>
            </a:r>
            <a:r>
              <a:rPr lang="en-US" sz="1700" b="1" dirty="0" smtClean="0">
                <a:solidFill>
                  <a:prstClr val="black"/>
                </a:solidFill>
                <a:effectLst>
                  <a:glow rad="101600">
                    <a:prstClr val="white">
                      <a:alpha val="60000"/>
                    </a:prstClr>
                  </a:glow>
                </a:effectLst>
                <a:cs typeface="Arial" charset="0"/>
              </a:rPr>
              <a:t>KEPADA </a:t>
            </a:r>
            <a:r>
              <a:rPr lang="en-US" sz="1700" b="1" dirty="0">
                <a:solidFill>
                  <a:prstClr val="black"/>
                </a:solidFill>
                <a:effectLst>
                  <a:glow rad="101600">
                    <a:prstClr val="white">
                      <a:alpha val="60000"/>
                    </a:prstClr>
                  </a:glow>
                </a:effectLst>
                <a:cs typeface="Arial" charset="0"/>
              </a:rPr>
              <a:t>SISTEM ISLAM </a:t>
            </a:r>
            <a:r>
              <a:rPr lang="en-US" sz="1700" b="1" dirty="0" smtClean="0">
                <a:solidFill>
                  <a:prstClr val="black"/>
                </a:solidFill>
                <a:effectLst>
                  <a:glow rad="101600">
                    <a:prstClr val="white">
                      <a:alpha val="60000"/>
                    </a:prstClr>
                  </a:glow>
                </a:effectLst>
                <a:cs typeface="Arial" charset="0"/>
              </a:rPr>
              <a:t>YANG </a:t>
            </a:r>
            <a:r>
              <a:rPr lang="en-US" sz="1700" b="1" dirty="0">
                <a:solidFill>
                  <a:prstClr val="black"/>
                </a:solidFill>
                <a:effectLst>
                  <a:glow rad="101600">
                    <a:prstClr val="white">
                      <a:alpha val="60000"/>
                    </a:prstClr>
                  </a:glow>
                </a:effectLst>
                <a:cs typeface="Arial" charset="0"/>
              </a:rPr>
              <a:t>SYUMUL</a:t>
            </a:r>
            <a:r>
              <a:rPr lang="en-US" sz="17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en-US" sz="10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JUSTERU, </a:t>
            </a:r>
            <a:r>
              <a:rPr lang="en-US" sz="1700" b="1" dirty="0">
                <a:solidFill>
                  <a:prstClr val="black"/>
                </a:solidFill>
                <a:effectLst>
                  <a:glow rad="101600">
                    <a:prstClr val="white">
                      <a:alpha val="60000"/>
                    </a:prstClr>
                  </a:glow>
                </a:effectLst>
                <a:cs typeface="Arial" charset="0"/>
              </a:rPr>
              <a:t>MARILAH KITA MEMPERTAHANKAN PEMERINTAHAN DAN KEHIDUPAN ISLAM DI </a:t>
            </a:r>
            <a:r>
              <a:rPr lang="en-US" sz="1700" b="1" dirty="0" smtClean="0">
                <a:solidFill>
                  <a:prstClr val="black"/>
                </a:solidFill>
                <a:effectLst>
                  <a:glow rad="101600">
                    <a:prstClr val="white">
                      <a:alpha val="60000"/>
                    </a:prstClr>
                  </a:glow>
                </a:effectLst>
                <a:cs typeface="Arial" charset="0"/>
              </a:rPr>
              <a:t>NEGERI </a:t>
            </a:r>
            <a:r>
              <a:rPr lang="en-US" sz="1700" b="1" dirty="0">
                <a:solidFill>
                  <a:prstClr val="black"/>
                </a:solidFill>
                <a:effectLst>
                  <a:glow rad="101600">
                    <a:prstClr val="white">
                      <a:alpha val="60000"/>
                    </a:prstClr>
                  </a:glow>
                </a:effectLst>
                <a:cs typeface="Arial" charset="0"/>
              </a:rPr>
              <a:t>INI </a:t>
            </a:r>
            <a:r>
              <a:rPr lang="en-US" sz="1700" b="1" dirty="0" smtClean="0">
                <a:solidFill>
                  <a:prstClr val="black"/>
                </a:solidFill>
                <a:effectLst>
                  <a:glow rad="101600">
                    <a:prstClr val="white">
                      <a:alpha val="60000"/>
                    </a:prstClr>
                  </a:glow>
                </a:effectLst>
                <a:cs typeface="Arial" charset="0"/>
              </a:rPr>
              <a:t>DENGAN </a:t>
            </a:r>
            <a:r>
              <a:rPr lang="en-US" sz="1700" b="1" dirty="0">
                <a:solidFill>
                  <a:prstClr val="black"/>
                </a:solidFill>
                <a:effectLst>
                  <a:glow rad="101600">
                    <a:prstClr val="white">
                      <a:alpha val="60000"/>
                    </a:prstClr>
                  </a:glow>
                </a:effectLst>
                <a:cs typeface="Arial" charset="0"/>
              </a:rPr>
              <a:t>MENGAMBIL SEMANGAT ITQANUL MULUK DI MANA PEHAK WALIUL AMRI SENTIASA PRIHATIN DAN PENUH KEBIJAKSANAAN MENJADIKAN RAKYAT BERBUDAYA ISLAM DAN PATUH SYARIAT..</a:t>
            </a:r>
            <a:endParaRPr lang="en-MY" sz="1700" b="1" dirty="0" smtClean="0">
              <a:solidFill>
                <a:prstClr val="black"/>
              </a:solidFill>
              <a:effectLst>
                <a:glow rad="101600">
                  <a:prstClr val="white">
                    <a:alpha val="60000"/>
                  </a:prstClr>
                </a:glow>
              </a:effectLst>
              <a:cs typeface="Arial" charset="0"/>
            </a:endParaRPr>
          </a:p>
        </p:txBody>
      </p:sp>
    </p:spTree>
    <p:extLst>
      <p:ext uri="{BB962C8B-B14F-4D97-AF65-F5344CB8AC3E}">
        <p14:creationId xmlns:p14="http://schemas.microsoft.com/office/powerpoint/2010/main" val="26561328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1026" name="Picture 2" descr="C:\Users\USER\Desktop\7786f60e-c929-4362-b53e-899f5ebeefc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633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27584" y="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2008" y="1633638"/>
            <a:ext cx="8964488" cy="1569660"/>
          </a:xfrm>
          <a:prstGeom prst="rect">
            <a:avLst/>
          </a:prstGeom>
          <a:solidFill>
            <a:schemeClr val="bg1">
              <a:alpha val="20000"/>
            </a:schemeClr>
          </a:solidFill>
        </p:spPr>
        <p:txBody>
          <a:bodyPr wrap="square">
            <a:spAutoFit/>
          </a:bodyPr>
          <a:lstStyle/>
          <a:p>
            <a:pPr lvl="0" algn="ctr" rtl="1" fontAlgn="base">
              <a:spcBef>
                <a:spcPct val="0"/>
              </a:spcBef>
              <a:spcAft>
                <a:spcPct val="0"/>
              </a:spcAft>
            </a:pP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وَعَلَى آلِهِ وَأَصْحَابِهِ، وَمَنْ تَبِعَهُمْ بِإِحْسَانٍ إِلَى يَوْمِ الدِّيْنِ. </a:t>
            </a:r>
            <a:endParaRPr lang="ar-EG" sz="48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993976"/>
            <a:ext cx="9144000" cy="224676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kebaikan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kemudian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19200" y="152400"/>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674674"/>
            <a:ext cx="8424936" cy="1754326"/>
          </a:xfrm>
          <a:prstGeom prst="rect">
            <a:avLst/>
          </a:prstGeom>
          <a:solidFill>
            <a:schemeClr val="bg1">
              <a:alpha val="27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اتَّقُواْ اللّهَ حَقَّ تُقَاتِهِ وَلاَ تَمُوتُنَّ إِلاَّ وَأَنتُم مُّسْلِمُونَ.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624626"/>
            <a:ext cx="9144000" cy="124649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Wahai</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orang-orang yang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beriman</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bertakwalah</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janganlah</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melainkan</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dalam</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keadaan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Islam</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0" y="14068"/>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38200" y="1524000"/>
            <a:ext cx="4495800"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Akal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dipandu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wahyu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membina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hubungan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haq</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0"/>
            <a:ext cx="8928992"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Dikurniakan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berfikir</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uruskan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ardrop 4"/>
          <p:cNvSpPr/>
          <p:nvPr/>
        </p:nvSpPr>
        <p:spPr>
          <a:xfrm>
            <a:off x="838200" y="3657600"/>
            <a:ext cx="7239000" cy="2015698"/>
          </a:xfrm>
          <a:prstGeom prst="teardrop">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Perlembagaan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Itqan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Muluk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bi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Ta’dil</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Suluk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bukti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kearifan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akal</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keteguhan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93775" y="3131403"/>
            <a:ext cx="6254825" cy="461665"/>
          </a:xfrm>
          <a:prstGeom prst="rect">
            <a:avLst/>
          </a:prstGeom>
          <a:solidFill>
            <a:srgbClr val="00B0F0">
              <a:alpha val="63000"/>
            </a:srgbClr>
          </a:solidFill>
          <a:ln w="38100">
            <a:solidFill>
              <a:schemeClr val="tx1"/>
            </a:solidFill>
          </a:ln>
        </p:spPr>
        <p:txBody>
          <a:bodyPr wrap="square">
            <a:spAutoFit/>
          </a:bodyPr>
          <a:lstStyle/>
          <a:p>
            <a:pPr algn="ctr"/>
            <a:r>
              <a:rPr lang="ms-MY" sz="2400" dirty="0"/>
              <a:t>M</a:t>
            </a:r>
            <a:r>
              <a:rPr lang="ms-MY" sz="2400" dirty="0" smtClean="0"/>
              <a:t>engandungi </a:t>
            </a:r>
            <a:r>
              <a:rPr lang="ms-MY" sz="2400" dirty="0"/>
              <a:t>53 </a:t>
            </a:r>
            <a:r>
              <a:rPr lang="ms-MY" sz="2400" dirty="0" smtClean="0"/>
              <a:t>fasal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152400"/>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Pengertian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Itqan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Muluk</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593246" y="3969603"/>
            <a:ext cx="6255354" cy="830997"/>
          </a:xfrm>
          <a:prstGeom prst="rect">
            <a:avLst/>
          </a:prstGeom>
          <a:solidFill>
            <a:schemeClr val="accent6">
              <a:lumMod val="75000"/>
              <a:alpha val="64000"/>
            </a:schemeClr>
          </a:solidFill>
          <a:ln w="38100">
            <a:solidFill>
              <a:schemeClr val="tx1"/>
            </a:solidFill>
          </a:ln>
        </p:spPr>
        <p:txBody>
          <a:bodyPr wrap="square">
            <a:spAutoFit/>
          </a:bodyPr>
          <a:lstStyle/>
          <a:p>
            <a:pPr algn="ctr"/>
            <a:r>
              <a:rPr lang="ms-MY" sz="2400" dirty="0" err="1"/>
              <a:t>Undang-Undang</a:t>
            </a:r>
            <a:r>
              <a:rPr lang="ms-MY" sz="2400" dirty="0"/>
              <a:t> Tubuh bagi Negeri Terengganu yang digubal pada tahun </a:t>
            </a:r>
            <a:r>
              <a:rPr lang="ms-MY" sz="2400" dirty="0" smtClean="0"/>
              <a:t>1911 </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5"/>
          <p:cNvSpPr/>
          <p:nvPr/>
        </p:nvSpPr>
        <p:spPr>
          <a:xfrm>
            <a:off x="381000" y="1334869"/>
            <a:ext cx="7315200" cy="1482804"/>
          </a:xfrm>
          <a:prstGeom prst="rightArrow">
            <a:avLst/>
          </a:prstGeom>
          <a:ln/>
        </p:spPr>
        <p:style>
          <a:lnRef idx="3">
            <a:schemeClr val="lt1"/>
          </a:lnRef>
          <a:fillRef idx="1">
            <a:schemeClr val="accent6"/>
          </a:fillRef>
          <a:effectRef idx="1">
            <a:schemeClr val="accent6"/>
          </a:effectRef>
          <a:fontRef idx="minor">
            <a:schemeClr val="lt1"/>
          </a:fontRef>
        </p:style>
        <p:txBody>
          <a:bodyPr rtlCol="0" anchor="ctr"/>
          <a:lstStyle/>
          <a:p>
            <a:pPr lvl="0" algn="ctr">
              <a:defRPr/>
            </a:pPr>
            <a:r>
              <a:rPr lang="fi-FI"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Ketelitian dan ketekunan Raja-raja dalam meluruskan </a:t>
            </a:r>
            <a:r>
              <a:rPr lang="fi-FI"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keperibadian</a:t>
            </a:r>
            <a:endParaRPr kumimoji="0" lang="en-MY" sz="2200" b="0" i="0" u="none" strike="noStrike" kern="0" cap="none" spc="0" normalizeH="0" baseline="0" noProof="0" dirty="0">
              <a:ln>
                <a:noFill/>
              </a:ln>
              <a:solidFill>
                <a:sysClr val="window" lastClr="FFFFFF"/>
              </a:solidFill>
              <a:effectLst/>
              <a:uLnTx/>
              <a:uFillTx/>
              <a:latin typeface="Arial"/>
            </a:endParaRPr>
          </a:p>
        </p:txBody>
      </p:sp>
      <p:cxnSp>
        <p:nvCxnSpPr>
          <p:cNvPr id="7" name="Straight Arrow Connector 6"/>
          <p:cNvCxnSpPr/>
          <p:nvPr/>
        </p:nvCxnSpPr>
        <p:spPr>
          <a:xfrm>
            <a:off x="1094661" y="3283803"/>
            <a:ext cx="637120" cy="0"/>
          </a:xfrm>
          <a:prstGeom prst="straightConnector1">
            <a:avLst/>
          </a:prstGeom>
          <a:ln w="57150">
            <a:solidFill>
              <a:srgbClr val="FFFF00"/>
            </a:solidFill>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1094661" y="4126468"/>
            <a:ext cx="637120" cy="0"/>
          </a:xfrm>
          <a:prstGeom prst="straightConnector1">
            <a:avLst/>
          </a:prstGeom>
          <a:ln w="57150">
            <a:solidFill>
              <a:srgbClr val="FFFF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37626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1811</Words>
  <Application>Microsoft Office PowerPoint</Application>
  <PresentationFormat>On-screen Show (4:3)</PresentationFormat>
  <Paragraphs>157</Paragraphs>
  <Slides>46</Slides>
  <Notes>0</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15</cp:revision>
  <dcterms:created xsi:type="dcterms:W3CDTF">2018-11-27T22:24:10Z</dcterms:created>
  <dcterms:modified xsi:type="dcterms:W3CDTF">2018-11-29T07:46:56Z</dcterms:modified>
</cp:coreProperties>
</file>